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4"/>
  </p:handoutMasterIdLst>
  <p:sldIdLst>
    <p:sldId id="256" r:id="rId3"/>
    <p:sldId id="353" r:id="rId5"/>
    <p:sldId id="347" r:id="rId6"/>
    <p:sldId id="350" r:id="rId7"/>
    <p:sldId id="354" r:id="rId8"/>
    <p:sldId id="355" r:id="rId9"/>
    <p:sldId id="357" r:id="rId10"/>
    <p:sldId id="360" r:id="rId11"/>
    <p:sldId id="361" r:id="rId12"/>
    <p:sldId id="363" r:id="rId13"/>
    <p:sldId id="351" r:id="rId14"/>
    <p:sldId id="364" r:id="rId15"/>
    <p:sldId id="317" r:id="rId16"/>
    <p:sldId id="365" r:id="rId17"/>
    <p:sldId id="367" r:id="rId18"/>
    <p:sldId id="281" r:id="rId19"/>
    <p:sldId id="282" r:id="rId20"/>
    <p:sldId id="368" r:id="rId21"/>
    <p:sldId id="285" r:id="rId22"/>
    <p:sldId id="286" r:id="rId23"/>
    <p:sldId id="283" r:id="rId24"/>
    <p:sldId id="284" r:id="rId25"/>
    <p:sldId id="302" r:id="rId26"/>
    <p:sldId id="303" r:id="rId27"/>
    <p:sldId id="289" r:id="rId28"/>
    <p:sldId id="419" r:id="rId29"/>
    <p:sldId id="393" r:id="rId30"/>
    <p:sldId id="420" r:id="rId31"/>
    <p:sldId id="396" r:id="rId32"/>
    <p:sldId id="411" r:id="rId33"/>
    <p:sldId id="414" r:id="rId34"/>
    <p:sldId id="415" r:id="rId35"/>
    <p:sldId id="417" r:id="rId36"/>
    <p:sldId id="430" r:id="rId37"/>
    <p:sldId id="418" r:id="rId38"/>
    <p:sldId id="290" r:id="rId39"/>
    <p:sldId id="424" r:id="rId40"/>
    <p:sldId id="425" r:id="rId41"/>
    <p:sldId id="428" r:id="rId42"/>
    <p:sldId id="295" r:id="rId43"/>
    <p:sldId id="296" r:id="rId44"/>
    <p:sldId id="421" r:id="rId45"/>
    <p:sldId id="429" r:id="rId46"/>
    <p:sldId id="291" r:id="rId47"/>
    <p:sldId id="319" r:id="rId48"/>
    <p:sldId id="318" r:id="rId49"/>
    <p:sldId id="325" r:id="rId50"/>
    <p:sldId id="292" r:id="rId51"/>
    <p:sldId id="293" r:id="rId52"/>
    <p:sldId id="320" r:id="rId53"/>
  </p:sldIdLst>
  <p:sldSz cx="9144000" cy="5143500"/>
  <p:notesSz cx="6858000" cy="9144000"/>
  <p:embeddedFontLst>
    <p:embeddedFont>
      <p:font typeface="Lora SemiBold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714" userDrawn="1">
          <p15:clr>
            <a:srgbClr val="747775"/>
          </p15:clr>
        </p15:guide>
        <p15:guide id="2" pos="2918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te" initials="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F19"/>
    <a:srgbClr val="CBD7BF"/>
    <a:srgbClr val="BFD1D9"/>
    <a:srgbClr val="4AB2DF"/>
    <a:srgbClr val="40EAC7"/>
    <a:srgbClr val="49ED6C"/>
    <a:srgbClr val="64E938"/>
    <a:srgbClr val="64E737"/>
    <a:srgbClr val="C6EB4C"/>
    <a:srgbClr val="E9B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714"/>
        <p:guide pos="291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font" Target="fonts/font4.fntdata"/><Relationship Id="rId61" Type="http://schemas.openxmlformats.org/officeDocument/2006/relationships/font" Target="fonts/font3.fntdata"/><Relationship Id="rId60" Type="http://schemas.openxmlformats.org/officeDocument/2006/relationships/font" Target="fonts/font2.fntdata"/><Relationship Id="rId6" Type="http://schemas.openxmlformats.org/officeDocument/2006/relationships/slide" Target="slides/slide3.xml"/><Relationship Id="rId59" Type="http://schemas.openxmlformats.org/officeDocument/2006/relationships/font" Target="fonts/font1.fntdata"/><Relationship Id="rId58" Type="http://schemas.openxmlformats.org/officeDocument/2006/relationships/commentAuthors" Target="commentAuthors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12T16:23:52.520" idx="2">
    <p:pos x="25" y="32"/>
    <p:text>В первую очередь рассмотрим какими сущностями оперирует астрофизика, какие есть там данные, какие признаки изучаются.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12T16:25:55.420" idx="3">
    <p:pos x="5" y="-1"/>
    <p:text>Астрофизика изучает астрономические объекты, звезды, глактики и т.д.
Все эти объекты могут быть охарактеризованные своими признаками, такими как позиция объекта на небесной сфере, силой излучения - потоком и другими признаками.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432b9c44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432b9c44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GIF"/><Relationship Id="rId1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>
                <a:latin typeface="Lora SemiBold"/>
                <a:ea typeface="Lora SemiBold"/>
                <a:cs typeface="Lora SemiBold"/>
                <a:sym typeface="Lora SemiBold"/>
              </a:rPr>
              <a:t>CosMatch: Инструмент для отождествления и поиска астрономических объектов с использованием машинного обучения</a:t>
            </a:r>
            <a:endParaRPr sz="28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55520" y="3054350"/>
            <a:ext cx="6410960" cy="1143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/>
              <a:t>Доклад студ</a:t>
            </a:r>
            <a:r>
              <a:rPr lang="ru-RU" altLang="en-US"/>
              <a:t>ента</a:t>
            </a:r>
            <a:r>
              <a:rPr lang="en-US"/>
              <a:t> Тэаро К. А., </a:t>
            </a:r>
            <a:endParaRPr lang="en-US"/>
          </a:p>
          <a:p>
            <a:pPr algn="r"/>
            <a:r>
              <a:rPr lang="en-US"/>
              <a:t>к. ф.-м. н.,с. н. с. Мещеряков А. В., </a:t>
            </a:r>
            <a:endParaRPr lang="en-US"/>
          </a:p>
          <a:p>
            <a:pPr algn="r"/>
            <a:r>
              <a:rPr lang="en-US"/>
              <a:t>гл. инженер Герасимов С. В.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3" name="Rectangles 22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fontScale="7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b="1">
                <a:sym typeface="+mn-ea"/>
              </a:rPr>
              <a:t>Формальная постановка задачи отождествления</a:t>
            </a:r>
            <a:endParaRPr lang="ru-RU" altLang="ru-RU" b="1"/>
          </a:p>
        </p:txBody>
      </p:sp>
      <p:pic>
        <p:nvPicPr>
          <p:cNvPr id="5" name="Picture 4" descr="ФПЗ_отождествл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1229360"/>
            <a:ext cx="5425440" cy="374078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Вот формальная постановка описанной раньше задачи отождествления. На вход алгоритму дается два каталога - каталог высокой точности (например оптический), и каталог низкой точности (например рентгеновский).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Алгоритм должен выдавать таблицу из всех обьектов рентгеновского каталога, с указанием обьекта оптического каталога, который является отождествлением. Ну и сообветственно, должны вместе с оптическим объектом прибавляться и его оптические признаки.</a:t>
            </a:r>
            <a:br>
              <a:rPr lang="ru-RU" altLang="en-US">
                <a:solidFill>
                  <a:schemeClr val="tx1"/>
                </a:solidFill>
              </a:rPr>
            </a:br>
            <a:br>
              <a:rPr lang="ru-RU" altLang="en-US">
                <a:solidFill>
                  <a:schemeClr val="tx1"/>
                </a:solidFill>
              </a:rPr>
            </a:br>
            <a:r>
              <a:rPr lang="ru-RU" altLang="en-US">
                <a:solidFill>
                  <a:schemeClr val="tx1"/>
                </a:solidFill>
              </a:rPr>
              <a:t>Таким образом полученный алгоритм позволит получать для рентгеновских обьектов большее пространство признаков. Позволив при этом более подробно изучать эти обьекты.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100695" y="266636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s 7"/>
          <p:cNvSpPr/>
          <p:nvPr/>
        </p:nvSpPr>
        <p:spPr>
          <a:xfrm>
            <a:off x="4572000" y="3194685"/>
            <a:ext cx="4653280" cy="79692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5080" y="1035685"/>
            <a:ext cx="4653280" cy="79692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1785" y="1152525"/>
            <a:ext cx="4330065" cy="795655"/>
          </a:xfrm>
        </p:spPr>
        <p:txBody>
          <a:bodyPr/>
          <a:p>
            <a:r>
              <a:rPr lang="ru-RU" altLang="en-US"/>
              <a:t>Поняли астрономические данные</a:t>
            </a:r>
            <a:endParaRPr lang="ru-RU" altLang="en-US"/>
          </a:p>
        </p:txBody>
      </p:sp>
      <p:sp>
        <p:nvSpPr>
          <p:cNvPr id="4" name="Text Placeholder 2"/>
          <p:cNvSpPr/>
          <p:nvPr/>
        </p:nvSpPr>
        <p:spPr>
          <a:xfrm>
            <a:off x="4813935" y="3380740"/>
            <a:ext cx="4330065" cy="795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ru-RU" altLang="en-US"/>
              <a:t>Теперь как их можно изучать</a:t>
            </a:r>
            <a:endParaRPr lang="ru-RU" altLang="en-US"/>
          </a:p>
        </p:txBody>
      </p:sp>
      <p:sp>
        <p:nvSpPr>
          <p:cNvPr id="9" name="Rounded Rectangle 8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Разобрались с астрономическими данными, получили качественную информацию об объектах. ЧТо дальше?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3" name="Rectangles 22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b="1">
                <a:sym typeface="+mn-ea"/>
              </a:rPr>
              <a:t>Различные задачи анализа</a:t>
            </a:r>
            <a:endParaRPr lang="ru-RU" altLang="ru-RU" b="1"/>
          </a:p>
        </p:txBody>
      </p:sp>
      <p:pic>
        <p:nvPicPr>
          <p:cNvPr id="5" name="Picture 4" descr="ВВЕДЕНИЕ_что_делать_можн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1214120"/>
            <a:ext cx="5999480" cy="348424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Применять прищнаковое пространство можно для решения многих задач. 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В частности задачи изучения свойств обьектов, изучения частотности обьектов. Или то, чем я занимался - поиск представителей редких классов.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100695" y="266636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Различные редкие классы</a:t>
            </a:r>
            <a:endParaRPr lang="ru-RU" b="1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Rectangles 23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-128905" y="395795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76730" y="4186555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ru-RU">
                <a:solidFill>
                  <a:schemeClr val="tx1"/>
                </a:solidFill>
                <a:sym typeface="+mn-ea"/>
              </a:rPr>
              <a:t>Каждый класс характеризуется различными признаками, описывающими излучения тел с разными длиными волн</a:t>
            </a:r>
            <a:endParaRPr lang="ru-RU" altLang="ru-RU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13" idx="0"/>
          </p:cNvCxnSpPr>
          <p:nvPr/>
        </p:nvCxnSpPr>
        <p:spPr>
          <a:xfrm>
            <a:off x="8107680" y="2680970"/>
            <a:ext cx="6985" cy="274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11785" y="1720215"/>
            <a:ext cx="2015490" cy="202946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en-US">
                <a:solidFill>
                  <a:schemeClr val="tx1"/>
                </a:solidFill>
              </a:rPr>
              <a:t>HMXB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4275" y="1719580"/>
            <a:ext cx="2015490" cy="20593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96765" y="1719580"/>
            <a:ext cx="2015490" cy="203009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613275" y="1221105"/>
            <a:ext cx="2006600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b="1">
                <a:solidFill>
                  <a:schemeClr val="dk1"/>
                </a:solidFill>
                <a:sym typeface="+mn-ea"/>
              </a:rPr>
              <a:t>Wolf-Raiet</a:t>
            </a:r>
            <a:endParaRPr lang="en-US" b="1"/>
          </a:p>
        </p:txBody>
      </p:sp>
      <p:sp>
        <p:nvSpPr>
          <p:cNvPr id="20" name="Text Box 19"/>
          <p:cNvSpPr txBox="1"/>
          <p:nvPr/>
        </p:nvSpPr>
        <p:spPr>
          <a:xfrm>
            <a:off x="2480310" y="1221105"/>
            <a:ext cx="2023110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b="1"/>
              <a:t>Cataclysmic variable</a:t>
            </a:r>
            <a:endParaRPr lang="en-US" b="1"/>
          </a:p>
        </p:txBody>
      </p:sp>
      <p:sp>
        <p:nvSpPr>
          <p:cNvPr id="21" name="Text Box 20"/>
          <p:cNvSpPr txBox="1"/>
          <p:nvPr/>
        </p:nvSpPr>
        <p:spPr>
          <a:xfrm>
            <a:off x="309880" y="1167765"/>
            <a:ext cx="2023110" cy="485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b="1"/>
              <a:t>High-Mass X-ray Binaries (HMXB)</a:t>
            </a:r>
            <a:endParaRPr lang="en-US" b="1"/>
          </a:p>
        </p:txBody>
      </p:sp>
      <p:sp>
        <p:nvSpPr>
          <p:cNvPr id="22" name="Rectangles 21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Редким классом назовем набор обьектов, представителей которых известно относительно мало - для сравнения. Всего астрономических обьектов порядка миллиардов известно, когда представителей класса </a:t>
            </a:r>
            <a:r>
              <a:rPr lang="en-US" altLang="en-US">
                <a:solidFill>
                  <a:schemeClr val="tx1"/>
                </a:solidFill>
              </a:rPr>
              <a:t>HMxB</a:t>
            </a:r>
            <a:r>
              <a:rPr lang="ru-RU" altLang="en-US">
                <a:solidFill>
                  <a:schemeClr val="tx1"/>
                </a:solidFill>
              </a:rPr>
              <a:t> известно 180. Представителей класса </a:t>
            </a:r>
            <a:r>
              <a:rPr lang="en-US" altLang="en-US">
                <a:solidFill>
                  <a:schemeClr val="tx1"/>
                </a:solidFill>
              </a:rPr>
              <a:t>CV</a:t>
            </a:r>
            <a:r>
              <a:rPr lang="ru-RU" altLang="en-US">
                <a:solidFill>
                  <a:schemeClr val="tx1"/>
                </a:solidFill>
              </a:rPr>
              <a:t> применрно около тысячи.</a:t>
            </a:r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-37465"/>
            <a:ext cx="6918325" cy="105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Формальная постановка задачи поиска объектов редких классов</a:t>
            </a:r>
            <a:endParaRPr lang="ru-RU" b="1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Rectangles 23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13" idx="0"/>
          </p:cNvCxnSpPr>
          <p:nvPr/>
        </p:nvCxnSpPr>
        <p:spPr>
          <a:xfrm>
            <a:off x="8107680" y="2680970"/>
            <a:ext cx="6985" cy="274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Rectangles 21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Picture 5" descr="ФПЗ_поис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" y="1770380"/>
            <a:ext cx="6552565" cy="26574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>
                <a:solidFill>
                  <a:schemeClr val="tx1"/>
                </a:solidFill>
              </a:rPr>
              <a:t>Формально поставим такую задачу- поиск обьектов редких классов. На вход алгоритму дается несколько каталогов из разных спектральных диапазонов. Из этих каталогов с помощью решения прошлой задачи строится набор обьектов, с признаками из всех заданных каталогов. Также дается некая известная разметка - представители этого редкого класса. </a:t>
            </a:r>
            <a:br>
              <a:rPr lang="ru-RU">
                <a:solidFill>
                  <a:schemeClr val="tx1"/>
                </a:solidFill>
              </a:rPr>
            </a:br>
            <a:r>
              <a:rPr lang="ru-RU">
                <a:solidFill>
                  <a:schemeClr val="tx1"/>
                </a:solidFill>
              </a:rPr>
              <a:t>На выход алгоритм должен выдавать ранжированный список кандидатов в этот класс. </a:t>
            </a:r>
            <a:endParaRPr lang="ru-RU">
              <a:solidFill>
                <a:schemeClr val="tx1"/>
              </a:solidFill>
            </a:endParaRPr>
          </a:p>
          <a:p>
            <a:pPr algn="ctr"/>
            <a:r>
              <a:rPr lang="ru-RU">
                <a:solidFill>
                  <a:schemeClr val="tx1"/>
                </a:solidFill>
              </a:rPr>
              <a:t>Далее этот список кандидатов может быть изучен учеными для подтверждения принадлежности классу.</a:t>
            </a:r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-37465"/>
            <a:ext cx="6918325" cy="105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Две задачи</a:t>
            </a:r>
            <a:endParaRPr lang="ru-RU" b="1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Rectangles 23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13" idx="0"/>
          </p:cNvCxnSpPr>
          <p:nvPr/>
        </p:nvCxnSpPr>
        <p:spPr>
          <a:xfrm>
            <a:off x="8107680" y="2680970"/>
            <a:ext cx="6985" cy="2749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Rectangles 21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63550" y="1657985"/>
            <a:ext cx="2816860" cy="300164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000" b="1">
                <a:solidFill>
                  <a:srgbClr val="ECFF19"/>
                </a:solidFill>
              </a:rPr>
              <a:t>Отождествление</a:t>
            </a:r>
            <a:endParaRPr lang="ru-RU" altLang="en-US" sz="2000" b="1">
              <a:solidFill>
                <a:srgbClr val="ECFF19"/>
              </a:solidFill>
            </a:endParaRPr>
          </a:p>
          <a:p>
            <a:pPr algn="ctr"/>
            <a:endParaRPr lang="ru-RU" altLang="en-US" b="1">
              <a:solidFill>
                <a:srgbClr val="ECFF19"/>
              </a:solidFill>
            </a:endParaRPr>
          </a:p>
          <a:p>
            <a:pPr algn="ctr"/>
            <a:r>
              <a:rPr lang="ru-RU" altLang="en-US" b="1">
                <a:solidFill>
                  <a:srgbClr val="ECFF19"/>
                </a:solidFill>
              </a:rPr>
              <a:t>Поиск соответствий между двумя каталогами из разных спектральных диапазонов</a:t>
            </a:r>
            <a:endParaRPr lang="ru-RU" altLang="en-US" b="1">
              <a:solidFill>
                <a:srgbClr val="ECFF19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54120" y="1657985"/>
            <a:ext cx="2816860" cy="300164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000" b="1">
                <a:solidFill>
                  <a:schemeClr val="accent6"/>
                </a:solidFill>
              </a:rPr>
              <a:t>Поиск объектов</a:t>
            </a:r>
            <a:endParaRPr lang="ru-RU" altLang="en-US" sz="2000" b="1">
              <a:solidFill>
                <a:schemeClr val="accent6"/>
              </a:solidFill>
            </a:endParaRPr>
          </a:p>
          <a:p>
            <a:pPr algn="ctr"/>
            <a:endParaRPr lang="ru-RU" altLang="en-US" b="1">
              <a:solidFill>
                <a:schemeClr val="accent6"/>
              </a:solidFill>
            </a:endParaRPr>
          </a:p>
          <a:p>
            <a:pPr algn="ctr"/>
            <a:r>
              <a:rPr lang="ru-RU" altLang="en-US" b="1">
                <a:solidFill>
                  <a:schemeClr val="accent6"/>
                </a:solidFill>
              </a:rPr>
              <a:t>Поиск объектов редких классов в больших астрономических каталогах</a:t>
            </a:r>
            <a:endParaRPr lang="ru-RU" altLang="en-US" b="1">
              <a:solidFill>
                <a:schemeClr val="accent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>
                <a:solidFill>
                  <a:schemeClr val="tx1"/>
                </a:solidFill>
              </a:rPr>
              <a:t>Таким образом решается две задачи - отождествление различных каталогов и поиск представителей редких классов.</a:t>
            </a:r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s 19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b="1">
                <a:sym typeface="+mn-ea"/>
              </a:rPr>
              <a:t>Актуальность</a:t>
            </a:r>
            <a:endParaRPr lang="en-US" b="1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387223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ru-RU" altLang="en-US" sz="1600" b="1">
                <a:solidFill>
                  <a:schemeClr val="tx1"/>
                </a:solidFill>
                <a:sym typeface="+mn-ea"/>
              </a:rPr>
              <a:t>Актуальность отождествления</a:t>
            </a:r>
            <a:endParaRPr lang="ru-RU" altLang="en-US" sz="1600" b="1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Позволяет более глубоко анализировать астрономические объекты</a:t>
            </a:r>
            <a:endParaRPr lang="ru-RU" altLang="en-US" sz="1600" b="1">
              <a:solidFill>
                <a:schemeClr val="tx1"/>
              </a:solidFill>
              <a:sym typeface="+mn-e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ru-RU" altLang="en-US" sz="1600" b="1">
                <a:solidFill>
                  <a:schemeClr val="tx1"/>
                </a:solidFill>
                <a:sym typeface="+mn-ea"/>
              </a:rPr>
              <a:t>Актуальность поиска особых объектов</a:t>
            </a:r>
            <a:endParaRPr lang="ru-RU" altLang="en-US" sz="1600" b="1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Подробная разметка неизвестных астрономических объектов позволит более глубоко анализировать эволюцию вселенной.</a:t>
            </a:r>
            <a:endParaRPr lang="ru-RU" altLang="en-US" sz="160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Представитель редких классов обладают специфическими особенностями, поэтому наиболее интересны для ученых.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ru-RU" altLang="en-US" sz="1600" b="1">
                <a:solidFill>
                  <a:schemeClr val="tx1"/>
                </a:solidFill>
                <a:sym typeface="+mn-ea"/>
              </a:rPr>
              <a:t>Актуальность машинного обучения:</a:t>
            </a:r>
            <a:endParaRPr lang="ru-RU" altLang="en-US" sz="1600" b="1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Огромные размеры данных.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Возможность применения на других данных.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>
                <a:solidFill>
                  <a:schemeClr val="tx1"/>
                </a:solidFill>
              </a:rPr>
              <a:t>Несколько слов об актуальности задач. </a:t>
            </a:r>
            <a:endParaRPr lang="ru-RU">
              <a:solidFill>
                <a:schemeClr val="tx1"/>
              </a:solidFill>
            </a:endParaRPr>
          </a:p>
          <a:p>
            <a:pPr algn="ctr"/>
            <a:r>
              <a:rPr lang="ru-RU">
                <a:solidFill>
                  <a:schemeClr val="tx1"/>
                </a:solidFill>
              </a:rPr>
              <a:t>Важности задачи отождествления состоит в том, что она является подзадачей для многих различных космических исследований. Позволяя строить более широкое признаковое пространство для обьектов, она позволяет более глубоко изучать эти обьекты.</a:t>
            </a:r>
            <a:endParaRPr lang="ru-RU">
              <a:solidFill>
                <a:schemeClr val="tx1"/>
              </a:solidFill>
            </a:endParaRPr>
          </a:p>
          <a:p>
            <a:pPr algn="ctr"/>
            <a:endParaRPr lang="ru-RU">
              <a:solidFill>
                <a:schemeClr val="tx1"/>
              </a:solidFill>
            </a:endParaRPr>
          </a:p>
          <a:p>
            <a:pPr algn="ctr"/>
            <a:r>
              <a:rPr lang="ru-RU">
                <a:solidFill>
                  <a:schemeClr val="tx1"/>
                </a:solidFill>
              </a:rPr>
              <a:t>Актуальность задачи поиска редких обьектов стоит в предметной области. Для астрономов такие обьекты как правило крайне интересны. </a:t>
            </a:r>
            <a:endParaRPr lang="ru-RU">
              <a:solidFill>
                <a:schemeClr val="tx1"/>
              </a:solidFill>
            </a:endParaRPr>
          </a:p>
          <a:p>
            <a:pPr algn="ctr"/>
            <a:endParaRPr lang="ru-RU">
              <a:solidFill>
                <a:schemeClr val="tx1"/>
              </a:solidFill>
            </a:endParaRPr>
          </a:p>
          <a:p>
            <a:pPr algn="ctr"/>
            <a:r>
              <a:rPr lang="ru-RU">
                <a:solidFill>
                  <a:schemeClr val="tx1"/>
                </a:solidFill>
              </a:rPr>
              <a:t>Отельно важно упомянуть актальности использования машинного обучения для решения данных задач. Признаков очень много, и строить мат модели на них крайне труднозатратно. Да и еще и вариативность признков большая. При замене входных данных придестя строить новые модели. В МЛ такого нет.</a:t>
            </a:r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s 19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b="1">
                <a:sym typeface="+mn-ea"/>
              </a:rPr>
              <a:t>Постановка задачи</a:t>
            </a:r>
            <a:endParaRPr lang="en-US" b="1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3642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sz="1600">
                <a:solidFill>
                  <a:schemeClr val="tx1"/>
                </a:solidFill>
                <a:sym typeface="+mn-ea"/>
              </a:rPr>
              <a:t>Исследовать и разработать подход для отождествления астрономических каталогов из разных спектральных диапазонов.</a:t>
            </a:r>
            <a:endParaRPr lang="ru-RU" sz="1600">
              <a:solidFill>
                <a:schemeClr val="tx1"/>
              </a:solidFill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endParaRPr lang="en-US" sz="1600">
              <a:solidFill>
                <a:schemeClr val="tx1"/>
              </a:solidFill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sz="1600">
                <a:solidFill>
                  <a:schemeClr val="tx1"/>
                </a:solidFill>
                <a:sym typeface="+mn-ea"/>
              </a:rPr>
              <a:t>Исследовать и разработать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подход </a:t>
            </a:r>
            <a:r>
              <a:rPr lang="en-US" sz="1600">
                <a:solidFill>
                  <a:schemeClr val="tx1"/>
                </a:solidFill>
                <a:sym typeface="+mn-ea"/>
              </a:rPr>
              <a:t>для поиска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рентгеновских</a:t>
            </a:r>
            <a:r>
              <a:rPr 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объектов редких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астрономических</a:t>
            </a:r>
            <a:r>
              <a:rPr lang="ru-RU" sz="1600">
                <a:solidFill>
                  <a:schemeClr val="tx1"/>
                </a:solidFill>
                <a:sym typeface="+mn-ea"/>
              </a:rPr>
              <a:t> классов в больших массивах данных с использованием машинного обучения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.</a:t>
            </a:r>
            <a:endParaRPr lang="en-US" altLang="en-US" sz="1600">
              <a:solidFill>
                <a:schemeClr val="tx1"/>
              </a:solidFill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endParaRPr lang="en-US" sz="160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Подготовить инструмент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в открытом доступе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, реализующий решение этих двух задач.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11" idx="0"/>
          </p:cNvCxnSpPr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1" idx="2"/>
            <a:endCxn id="16" idx="0"/>
          </p:cNvCxnSpPr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17" idx="0"/>
          </p:cNvCxnSpPr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8" idx="0"/>
          </p:cNvCxnSpPr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8" idx="2"/>
            <a:endCxn id="19" idx="0"/>
          </p:cNvCxnSpPr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ОБЗОР НАЧИНАЕТСЯ!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s 17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ym typeface="+mn-ea"/>
              </a:rPr>
              <a:t>Наборы данных</a:t>
            </a:r>
            <a:endParaRPr lang="ru-RU" b="1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670" y="4139565"/>
            <a:ext cx="298513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 sz="1200" b="1">
                <a:solidFill>
                  <a:schemeClr val="tx1"/>
                </a:solidFill>
                <a:sym typeface="+mn-ea"/>
              </a:rPr>
              <a:t>Для задачи отождествления:</a:t>
            </a:r>
            <a:endParaRPr lang="ru-RU" altLang="en-US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ru-RU" altLang="en-US" sz="1200" b="1">
                <a:solidFill>
                  <a:schemeClr val="tx1"/>
                </a:solidFill>
                <a:sym typeface="+mn-ea"/>
              </a:rPr>
              <a:t>4</a:t>
            </a:r>
            <a:r>
              <a:rPr lang="en-US" altLang="en-US" sz="1200" b="1">
                <a:solidFill>
                  <a:schemeClr val="tx1"/>
                </a:solidFill>
                <a:sym typeface="+mn-ea"/>
              </a:rPr>
              <a:t>XMM-NEWTON</a:t>
            </a:r>
            <a:endParaRPr lang="en-US" altLang="en-US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en-US" sz="1200" b="1">
                <a:solidFill>
                  <a:schemeClr val="tx1"/>
                </a:solidFill>
                <a:sym typeface="+mn-ea"/>
              </a:rPr>
              <a:t>Chandra</a:t>
            </a:r>
            <a:endParaRPr lang="en-US" altLang="en-US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en-US" sz="1200" b="1">
                <a:solidFill>
                  <a:schemeClr val="tx1"/>
                </a:solidFill>
                <a:sym typeface="+mn-ea"/>
              </a:rPr>
              <a:t>PanSTARRS</a:t>
            </a:r>
            <a:endParaRPr lang="en-US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7740" y="4139565"/>
            <a:ext cx="2985135" cy="9493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ru-RU" sz="1200" b="1">
                <a:solidFill>
                  <a:schemeClr val="tx1"/>
                </a:solidFill>
                <a:sym typeface="+mn-ea"/>
              </a:rPr>
              <a:t>Для задачи поиска:</a:t>
            </a:r>
            <a:endParaRPr lang="ru-RU" altLang="ru-RU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ru-RU" altLang="ru-RU" sz="1200" b="1">
                <a:solidFill>
                  <a:schemeClr val="tx1"/>
                </a:solidFill>
                <a:sym typeface="+mn-ea"/>
              </a:rPr>
              <a:t>4</a:t>
            </a:r>
            <a:r>
              <a:rPr lang="en-US" altLang="ru-RU" sz="1200" b="1">
                <a:solidFill>
                  <a:schemeClr val="tx1"/>
                </a:solidFill>
                <a:sym typeface="+mn-ea"/>
              </a:rPr>
              <a:t>XMM-NEWTON,</a:t>
            </a:r>
            <a:endParaRPr lang="en-US" altLang="ru-RU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ru-RU" sz="1200" b="1">
                <a:solidFill>
                  <a:schemeClr val="tx1"/>
                </a:solidFill>
                <a:sym typeface="+mn-ea"/>
              </a:rPr>
              <a:t>GAIA, PanSTARRS</a:t>
            </a:r>
            <a:endParaRPr lang="en-US" altLang="ru-RU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ru-RU" sz="1200" b="1">
                <a:solidFill>
                  <a:schemeClr val="tx1"/>
                </a:solidFill>
                <a:sym typeface="+mn-ea"/>
              </a:rPr>
              <a:t>UKIDSS, 2MASS</a:t>
            </a:r>
            <a:endParaRPr lang="en-US" altLang="ru-RU" sz="12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ru-RU" sz="1200" b="1">
                <a:solidFill>
                  <a:schemeClr val="tx1"/>
                </a:solidFill>
                <a:sym typeface="+mn-ea"/>
              </a:rPr>
              <a:t>IPHAS, WISE</a:t>
            </a:r>
            <a:endParaRPr lang="en-US" altLang="ru-RU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" name="Straight Arrow Connector 7"/>
          <p:cNvCxnSpPr>
            <a:stCxn id="11" idx="2"/>
            <a:endCxn id="3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6" idx="2"/>
            <a:endCxn id="13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7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1" name="Straight Arrow Connector 20"/>
          <p:cNvCxnSpPr>
            <a:stCxn id="13" idx="2"/>
            <a:endCxn id="5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 descr="ОБЗОР_каталог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1118870"/>
            <a:ext cx="5627370" cy="2711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s 7"/>
          <p:cNvSpPr/>
          <p:nvPr/>
        </p:nvSpPr>
        <p:spPr>
          <a:xfrm>
            <a:off x="4572000" y="3194685"/>
            <a:ext cx="4653280" cy="79692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2004060" y="0"/>
            <a:ext cx="4894580" cy="79692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2014855" y="105410"/>
            <a:ext cx="4883785" cy="795655"/>
          </a:xfrm>
        </p:spPr>
        <p:txBody>
          <a:bodyPr>
            <a:normAutofit lnSpcReduction="10000"/>
          </a:bodyPr>
          <a:p>
            <a:pPr marL="114300" indent="0">
              <a:buNone/>
            </a:pPr>
            <a:r>
              <a:rPr lang="ru-RU" altLang="en-US" b="1"/>
              <a:t>Какими данными она управляет?</a:t>
            </a:r>
            <a:endParaRPr lang="ru-RU" altLang="en-US" b="1"/>
          </a:p>
        </p:txBody>
      </p:sp>
      <p:sp>
        <p:nvSpPr>
          <p:cNvPr id="4" name="Text Placeholder 2"/>
          <p:cNvSpPr/>
          <p:nvPr/>
        </p:nvSpPr>
        <p:spPr>
          <a:xfrm>
            <a:off x="4813935" y="3380740"/>
            <a:ext cx="4330065" cy="795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ru-RU" altLang="en-US"/>
              <a:t>Что изучает астрофизика?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ym typeface="+mn-ea"/>
              </a:rPr>
              <a:t>Редкий рентгеновский класс - </a:t>
            </a:r>
            <a:r>
              <a:rPr lang="en-US" b="1">
                <a:sym typeface="+mn-ea"/>
              </a:rPr>
              <a:t>HMXB </a:t>
            </a:r>
            <a:endParaRPr lang="en-US" b="1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3124200" cy="2581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sz="1600">
                <a:solidFill>
                  <a:schemeClr val="tx1"/>
                </a:solidFill>
                <a:sym typeface="+mn-ea"/>
              </a:rPr>
              <a:t>Известно порядка 180 объектов</a:t>
            </a:r>
            <a:endParaRPr lang="ru-RU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sz="1600">
                <a:solidFill>
                  <a:schemeClr val="tx1"/>
                </a:solidFill>
                <a:sym typeface="+mn-ea"/>
              </a:rPr>
              <a:t>Располагаются в основном в плоскости галактики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sz="1600">
                <a:solidFill>
                  <a:schemeClr val="tx1"/>
                </a:solidFill>
                <a:sym typeface="+mn-ea"/>
              </a:rPr>
              <a:t>(области высокой плотности скопления объектов)</a:t>
            </a:r>
            <a:endParaRPr lang="ru-RU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sz="1600">
                <a:solidFill>
                  <a:schemeClr val="tx1"/>
                </a:solidFill>
                <a:sym typeface="+mn-ea"/>
              </a:rPr>
              <a:t>Активно излучают энергию в рентгеновском диапазоне</a:t>
            </a:r>
            <a:endParaRPr lang="ru-RU" sz="16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1825" y="4115435"/>
            <a:ext cx="298513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tx1"/>
                </a:solidFill>
                <a:sym typeface="+mn-ea"/>
              </a:rPr>
              <a:t>Объектов крайне мало, использовать алгоритмы классификации с учителем будет трудно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507740" y="1316355"/>
            <a:ext cx="3190875" cy="2228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s 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Straight Arrow Connector 22"/>
          <p:cNvCxnSpPr>
            <a:stCxn id="14" idx="2"/>
            <a:endCxn id="18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114665" y="811530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Существующие алгоритмы отождествления</a:t>
            </a:r>
            <a:endParaRPr lang="ru-RU" b="1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65366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sym typeface="+mn-ea"/>
              </a:rPr>
              <a:t>Алгоритм NWAY(*)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для отождествления: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200">
                <a:solidFill>
                  <a:schemeClr val="tx1"/>
                </a:solidFill>
                <a:sym typeface="+mn-ea"/>
              </a:rPr>
              <a:t>Оценку астрометрических признаков объединяет с фотометрическим приором на основе теоремы 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Б</a:t>
            </a:r>
            <a:r>
              <a:rPr lang="en-US" sz="1200">
                <a:solidFill>
                  <a:schemeClr val="tx1"/>
                </a:solidFill>
                <a:sym typeface="+mn-ea"/>
              </a:rPr>
              <a:t>айеса.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altLang="en-US" sz="1200">
                <a:solidFill>
                  <a:schemeClr val="tx1"/>
                </a:solidFill>
                <a:sym typeface="+mn-ea"/>
              </a:rPr>
              <a:t>Есть разные варианты построения приора, в том числе автоматический, но он работает хуже.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200">
                <a:solidFill>
                  <a:schemeClr val="tx1"/>
                </a:solidFill>
                <a:sym typeface="+mn-ea"/>
              </a:rPr>
              <a:t>Для 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более </a:t>
            </a:r>
            <a:r>
              <a:rPr lang="en-US" sz="1200">
                <a:solidFill>
                  <a:schemeClr val="tx1"/>
                </a:solidFill>
                <a:sym typeface="+mn-ea"/>
              </a:rPr>
              <a:t>качественной работы требуется 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задать распределение фотометрического приора.</a:t>
            </a:r>
            <a:endParaRPr lang="en-US" sz="120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sym typeface="+mn-ea"/>
              </a:rPr>
              <a:t>Ближайший сосед: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200">
                <a:solidFill>
                  <a:schemeClr val="tx1"/>
                </a:solidFill>
                <a:sym typeface="+mn-ea"/>
              </a:rPr>
              <a:t>Отождествляет с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ближайши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м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объект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ом.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200">
                <a:solidFill>
                  <a:schemeClr val="tx1"/>
                </a:solidFill>
                <a:sym typeface="+mn-ea"/>
              </a:rPr>
              <a:t>Хорошо работает для каталогов с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о схожей глубиной обзоров.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670" y="4139565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ru-RU" altLang="en-US" sz="1200">
                <a:solidFill>
                  <a:schemeClr val="tx1"/>
                </a:solidFill>
                <a:sym typeface="+mn-ea"/>
              </a:rPr>
              <a:t>Вывод: </a:t>
            </a:r>
            <a:endParaRPr lang="ru-RU" altLang="en-US" sz="12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ru-RU" altLang="ru-RU" sz="1200">
                <a:solidFill>
                  <a:schemeClr val="tx1"/>
                </a:solidFill>
                <a:sym typeface="+mn-ea"/>
              </a:rPr>
              <a:t>Алгоритм ближайшего соседа подходит для отождествления каталогов одного диапазона (</a:t>
            </a:r>
            <a:r>
              <a:rPr lang="en-US" altLang="ru-RU" sz="1200">
                <a:solidFill>
                  <a:schemeClr val="tx1"/>
                </a:solidFill>
                <a:sym typeface="+mn-ea"/>
              </a:rPr>
              <a:t>e.g. </a:t>
            </a:r>
            <a:r>
              <a:rPr lang="ru-RU" altLang="ru-RU" sz="1200">
                <a:solidFill>
                  <a:schemeClr val="tx1"/>
                </a:solidFill>
                <a:sym typeface="+mn-ea"/>
              </a:rPr>
              <a:t>оптика+оптика)</a:t>
            </a:r>
            <a:endParaRPr lang="ru-RU" altLang="ru-RU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51250" y="4139565"/>
            <a:ext cx="314388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ru-RU" sz="1200">
                <a:solidFill>
                  <a:schemeClr val="tx1"/>
                </a:solidFill>
                <a:sym typeface="+mn-ea"/>
              </a:rPr>
              <a:t>(*)</a:t>
            </a:r>
            <a:r>
              <a:rPr lang="en-US" altLang="ru-RU" sz="900">
                <a:solidFill>
                  <a:schemeClr val="tx1"/>
                </a:solidFill>
                <a:sym typeface="+mn-ea"/>
              </a:rPr>
              <a:t> Finding counterparts for All-sky X-ray surveys with Nway: a Bayesian algorithm for cross-matching multiple catalogues // Salvato, M., Buchner, J., Budavári, T., et al. 2018, MNRAS, 473, 4937</a:t>
            </a:r>
            <a:endParaRPr lang="en-US" altLang="ru-RU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9" name="Straight Arrow Connector 18"/>
          <p:cNvCxnSpPr>
            <a:stCxn id="10" idx="2"/>
            <a:endCxn id="13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Straight Arrow Connector 22"/>
          <p:cNvCxnSpPr>
            <a:stCxn id="13" idx="2"/>
            <a:endCxn id="18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Обзор существующих алгоритмов отождествления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3698240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Алгоритм CosMatch: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Использует дополнительный каталог для обучения модели ML.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Может использовать произвольное количество признаков.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Присутствуют полезные преобразования признаков.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600">
                <a:solidFill>
                  <a:schemeClr val="tx1"/>
                </a:solidFill>
                <a:sym typeface="+mn-ea"/>
              </a:rPr>
              <a:t>По метрикам качества отождествления превосходит другие рассмотренные алгоритмы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на каталогах с высокой ошибкой локализации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12595" y="4142740"/>
            <a:ext cx="3363595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sz="1200">
                <a:solidFill>
                  <a:schemeClr val="tx1"/>
                </a:solidFill>
                <a:sym typeface="+mn-ea"/>
              </a:rPr>
              <a:t>ML </a:t>
            </a:r>
            <a:r>
              <a:rPr lang="ru-RU" sz="1200">
                <a:solidFill>
                  <a:schemeClr val="tx1"/>
                </a:solidFill>
                <a:sym typeface="+mn-ea"/>
              </a:rPr>
              <a:t>алгоритм </a:t>
            </a:r>
            <a:r>
              <a:rPr lang="en-US" sz="1200">
                <a:solidFill>
                  <a:schemeClr val="tx1"/>
                </a:solidFill>
                <a:sym typeface="+mn-ea"/>
              </a:rPr>
              <a:t>CosMatch </a:t>
            </a:r>
            <a:r>
              <a:rPr lang="ru-RU" sz="1200">
                <a:solidFill>
                  <a:schemeClr val="tx1"/>
                </a:solidFill>
                <a:sym typeface="+mn-ea"/>
              </a:rPr>
              <a:t>можно использовать для получения отождествления оптического каталога с рентгеновским</a:t>
            </a:r>
            <a:endParaRPr lang="ru-RU" sz="1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Content Placeholder 4" descr="icon"/>
          <p:cNvPicPr>
            <a:picLocks noChangeAspect="1"/>
          </p:cNvPicPr>
          <p:nvPr/>
        </p:nvPicPr>
        <p:blipFill>
          <a:blip r:embed="rId1">
            <a:alphaModFix amt="80000"/>
          </a:blip>
          <a:srcRect r="297"/>
          <a:stretch>
            <a:fillRect/>
          </a:stretch>
        </p:blipFill>
        <p:spPr>
          <a:xfrm>
            <a:off x="4181475" y="1180465"/>
            <a:ext cx="2452370" cy="2411095"/>
          </a:xfrm>
          <a:prstGeom prst="rect">
            <a:avLst/>
          </a:prstGeom>
          <a:effectLst>
            <a:reflection stA="45000" endPos="0" dist="50800" dir="5400000" sy="-100000" algn="bl" rotWithShape="0"/>
            <a:softEdge rad="127000"/>
          </a:effectLst>
        </p:spPr>
      </p:pic>
      <p:sp>
        <p:nvSpPr>
          <p:cNvPr id="8" name="Text Box 7"/>
          <p:cNvSpPr txBox="1"/>
          <p:nvPr/>
        </p:nvSpPr>
        <p:spPr>
          <a:xfrm>
            <a:off x="6633845" y="5659755"/>
            <a:ext cx="3704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/>
              <a:t>CosMatch</a:t>
            </a:r>
            <a:endParaRPr lang="en-US" altLang="en-US" sz="4400" b="1"/>
          </a:p>
        </p:txBody>
      </p:sp>
      <p:sp>
        <p:nvSpPr>
          <p:cNvPr id="10" name="Text Box 9"/>
          <p:cNvSpPr txBox="1"/>
          <p:nvPr/>
        </p:nvSpPr>
        <p:spPr>
          <a:xfrm>
            <a:off x="6760845" y="5786755"/>
            <a:ext cx="3704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/>
              <a:t>CosMatch</a:t>
            </a:r>
            <a:endParaRPr lang="en-US" altLang="en-US" sz="4400" b="1"/>
          </a:p>
        </p:txBody>
      </p:sp>
      <p:sp>
        <p:nvSpPr>
          <p:cNvPr id="13" name="Text Box 12"/>
          <p:cNvSpPr txBox="1"/>
          <p:nvPr/>
        </p:nvSpPr>
        <p:spPr>
          <a:xfrm>
            <a:off x="6887845" y="5913755"/>
            <a:ext cx="3704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/>
              <a:t>CosMatch</a:t>
            </a:r>
            <a:endParaRPr lang="en-US" altLang="en-US" sz="4400" b="1"/>
          </a:p>
        </p:txBody>
      </p:sp>
      <p:sp>
        <p:nvSpPr>
          <p:cNvPr id="14" name="Text Box 13"/>
          <p:cNvSpPr txBox="1"/>
          <p:nvPr/>
        </p:nvSpPr>
        <p:spPr>
          <a:xfrm>
            <a:off x="4616450" y="3471545"/>
            <a:ext cx="169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CosMatch</a:t>
            </a:r>
            <a:endParaRPr lang="en-US" sz="2400" b="1"/>
          </a:p>
        </p:txBody>
      </p:sp>
      <p:sp>
        <p:nvSpPr>
          <p:cNvPr id="18" name="Rectangles 17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Rectangles 22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4" name="Straight Arrow Connector 23"/>
          <p:cNvCxnSpPr>
            <a:stCxn id="20" idx="2"/>
            <a:endCxn id="22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1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Rectangles 25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Rectangles 26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8" name="Straight Arrow Connector 27"/>
          <p:cNvCxnSpPr>
            <a:stCxn id="22" idx="2"/>
            <a:endCxn id="23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8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ym typeface="+mn-ea"/>
              </a:rPr>
              <a:t>Алгоритмы сжатия пространства</a:t>
            </a:r>
            <a:endParaRPr lang="ru-RU" b="1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5125" y="1181100"/>
            <a:ext cx="6284595" cy="35026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ru-RU" sz="1600" b="1">
                <a:solidFill>
                  <a:schemeClr val="tx1"/>
                </a:solidFill>
              </a:rPr>
              <a:t>t-SNE</a:t>
            </a:r>
            <a:endParaRPr lang="en-US" altLang="ru-RU" sz="1600" b="1">
              <a:solidFill>
                <a:schemeClr val="tx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48335" y="1783715"/>
            <a:ext cx="2647950" cy="2606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/>
              <a:t>t-SNE</a:t>
            </a:r>
            <a:r>
              <a:rPr lang="en-US"/>
              <a:t> (t-Distributed Stochastic Neighbor Embedding) - это </a:t>
            </a:r>
            <a:r>
              <a:rPr lang="en-US" b="1"/>
              <a:t>метод</a:t>
            </a:r>
            <a:r>
              <a:rPr lang="ru-RU" altLang="en-US" b="1"/>
              <a:t> </a:t>
            </a:r>
            <a:r>
              <a:rPr lang="ru-RU" altLang="en-US"/>
              <a:t>нелинейного </a:t>
            </a:r>
            <a:r>
              <a:rPr lang="ru-RU" altLang="en-US" b="1"/>
              <a:t>снижения размерности</a:t>
            </a:r>
            <a:r>
              <a:rPr lang="en-US"/>
              <a:t>, который используется для визуализации больших наборов данных с высокой размерностью.</a:t>
            </a:r>
            <a:endParaRPr lang="en-US"/>
          </a:p>
          <a:p>
            <a:r>
              <a:rPr lang="ru-RU" altLang="en-US"/>
              <a:t>Преобразует </a:t>
            </a:r>
            <a:r>
              <a:rPr lang="ru-RU" altLang="en-US" b="1"/>
              <a:t>непохожие </a:t>
            </a:r>
            <a:r>
              <a:rPr lang="ru-RU" altLang="en-US"/>
              <a:t>объекты </a:t>
            </a:r>
            <a:r>
              <a:rPr lang="ru-RU" altLang="en-US" b="1"/>
              <a:t>далеко</a:t>
            </a:r>
            <a:r>
              <a:rPr lang="ru-RU" altLang="en-US"/>
              <a:t>, а </a:t>
            </a:r>
            <a:r>
              <a:rPr lang="ru-RU" altLang="en-US" b="1"/>
              <a:t>похожие </a:t>
            </a:r>
            <a:r>
              <a:rPr lang="ru-RU" altLang="en-US"/>
              <a:t>- </a:t>
            </a:r>
            <a:r>
              <a:rPr lang="ru-RU" altLang="en-US" b="1"/>
              <a:t>близко</a:t>
            </a:r>
            <a:endParaRPr lang="ru-RU" altLang="en-US" b="1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437255" y="1708150"/>
            <a:ext cx="2940050" cy="2682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ectangles 13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3" name="Straight Arrow Connector 22"/>
          <p:cNvCxnSpPr>
            <a:stCxn id="19" idx="2"/>
            <a:endCxn id="21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Rectangles 24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Rectangles 25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7" name="Straight Arrow Connector 26"/>
          <p:cNvCxnSpPr>
            <a:stCxn id="21" idx="2"/>
            <a:endCxn id="22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ym typeface="+mn-ea"/>
              </a:rPr>
              <a:t>Алгоритмы кластеризации</a:t>
            </a:r>
            <a:endParaRPr lang="ru-RU" b="1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Rounded Rectangle 7"/>
          <p:cNvSpPr/>
          <p:nvPr/>
        </p:nvSpPr>
        <p:spPr>
          <a:xfrm>
            <a:off x="159385" y="1181100"/>
            <a:ext cx="3199130" cy="36125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en-US" sz="1800" b="1">
                <a:solidFill>
                  <a:schemeClr val="tx1"/>
                </a:solidFill>
              </a:rPr>
              <a:t>KMEANS</a:t>
            </a:r>
            <a:endParaRPr lang="en-US" altLang="en-US" sz="1800" b="1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38855" y="1181100"/>
            <a:ext cx="3199130" cy="36125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sz="1800" b="1">
                <a:solidFill>
                  <a:schemeClr val="tx1"/>
                </a:solidFill>
              </a:rPr>
              <a:t>DBSCAN</a:t>
            </a:r>
            <a:endParaRPr lang="en-US" sz="1800" b="1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" y="1807210"/>
            <a:ext cx="2228850" cy="2186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1200150" y="1637665"/>
            <a:ext cx="1176020" cy="14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3" name="Picture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4011295" y="1707515"/>
            <a:ext cx="225361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360045" y="3807460"/>
            <a:ext cx="2861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b="1">
                <a:solidFill>
                  <a:schemeClr val="tx1"/>
                </a:solidFill>
              </a:rPr>
              <a:t>Итеративный алгоритм </a:t>
            </a:r>
            <a:r>
              <a:rPr lang="ru-RU" altLang="en-US">
                <a:solidFill>
                  <a:schemeClr val="tx1"/>
                </a:solidFill>
              </a:rPr>
              <a:t>для поиска </a:t>
            </a:r>
            <a:r>
              <a:rPr lang="ru-RU" altLang="en-US" b="1">
                <a:solidFill>
                  <a:schemeClr val="tx1"/>
                </a:solidFill>
              </a:rPr>
              <a:t>центров класстеров</a:t>
            </a:r>
            <a:r>
              <a:rPr lang="ru-RU" altLang="en-US">
                <a:solidFill>
                  <a:schemeClr val="tx1"/>
                </a:solidFill>
              </a:rPr>
              <a:t> и принадлежащих к кластерам объектов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639185" y="3807460"/>
            <a:ext cx="2861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chemeClr val="tx1"/>
                </a:solidFill>
              </a:rPr>
              <a:t>Поиск кластеров в областях с высокой плотностью объектов. Области с низкой плотностью отмечаются </a:t>
            </a:r>
            <a:r>
              <a:rPr lang="ru-RU" altLang="en-US" b="1">
                <a:solidFill>
                  <a:schemeClr val="tx1"/>
                </a:solidFill>
              </a:rPr>
              <a:t>выбросами</a:t>
            </a:r>
            <a:endParaRPr lang="ru-RU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ym typeface="+mn-ea"/>
              </a:rPr>
              <a:t>Выводы из обзора</a:t>
            </a:r>
            <a:endParaRPr lang="en-US" b="1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Было решено использовать инструмент CosMatch для отождествления каталогов.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Для каталогов с большой позиционной ошибкой использовать ML алгоритм, для остальных - ближайший сосед.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Будут использоваться каталоги рентгеновского, оптического, инфракрасного и h-alpha диапазонов.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en-US" sz="1600">
                <a:solidFill>
                  <a:schemeClr val="tx1"/>
                </a:solidFill>
                <a:sym typeface="+mn-ea"/>
              </a:rPr>
              <a:t>Буд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е</a:t>
            </a:r>
            <a:r>
              <a:rPr lang="en-US" sz="1600">
                <a:solidFill>
                  <a:schemeClr val="tx1"/>
                </a:solidFill>
                <a:sym typeface="+mn-ea"/>
              </a:rPr>
              <a:t>т использоваться алгоритм сжатия пространства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         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t-SNE</a:t>
            </a:r>
            <a:r>
              <a:rPr lang="en-US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метод кластеризации </a:t>
            </a:r>
            <a:r>
              <a:rPr lang="en-US" sz="1600">
                <a:solidFill>
                  <a:schemeClr val="tx1"/>
                </a:solidFill>
                <a:sym typeface="+mn-ea"/>
              </a:rPr>
              <a:t>DBSCAN </a:t>
            </a:r>
            <a:r>
              <a:rPr lang="ru-RU" sz="1600">
                <a:solidFill>
                  <a:schemeClr val="tx1"/>
                </a:solidFill>
                <a:sym typeface="+mn-ea"/>
              </a:rPr>
              <a:t>для отбора центров скопления интересуемых источников.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5033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РЕШЕНИЕ ЗАДАЧИ ОТОЖДЕСТВЛЕНИЯ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b="1">
                <a:sym typeface="+mn-ea"/>
              </a:rPr>
              <a:t>Краткое описание алгоритма отождествления</a:t>
            </a:r>
            <a:endParaRPr lang="en-US" altLang="ru-RU" b="1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Picture 4" descr="ФПЗ_отождествл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2075" y="1321435"/>
            <a:ext cx="4669790" cy="3220085"/>
          </a:xfrm>
          <a:prstGeom prst="rect">
            <a:avLst/>
          </a:prstGeom>
        </p:spPr>
      </p:pic>
      <p:sp>
        <p:nvSpPr>
          <p:cNvPr id="1" name="Text Box 0"/>
          <p:cNvSpPr txBox="1"/>
          <p:nvPr/>
        </p:nvSpPr>
        <p:spPr>
          <a:xfrm>
            <a:off x="121920" y="2035810"/>
            <a:ext cx="3646805" cy="3809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+mj-lt"/>
              <a:buAutoNum type="arabicPeriod"/>
            </a:pPr>
            <a:r>
              <a:rPr lang="ru-RU" altLang="en-US" sz="1600">
                <a:sym typeface="+mn-ea"/>
              </a:rPr>
              <a:t>Решаться будет с использованием </a:t>
            </a:r>
            <a:r>
              <a:rPr lang="ru-RU" altLang="en-US" sz="1600" b="1">
                <a:sym typeface="+mn-ea"/>
              </a:rPr>
              <a:t>вспомогательного каталога</a:t>
            </a:r>
            <a:endParaRPr lang="ru-RU" altLang="en-US" sz="160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altLang="en-US" sz="1600">
                <a:sym typeface="+mn-ea"/>
              </a:rPr>
              <a:t>Решение будет строится методом </a:t>
            </a:r>
            <a:r>
              <a:rPr lang="ru-RU" altLang="en-US" sz="1600" b="1">
                <a:sym typeface="+mn-ea"/>
              </a:rPr>
              <a:t>бинарной классификации</a:t>
            </a:r>
            <a:r>
              <a:rPr lang="ru-RU" altLang="en-US" sz="1600">
                <a:sym typeface="+mn-ea"/>
              </a:rPr>
              <a:t> верности пар отождествленных</a:t>
            </a:r>
            <a:endParaRPr lang="ru-RU" altLang="en-US" sz="160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altLang="en-US" sz="1600">
                <a:sym typeface="+mn-ea"/>
              </a:rPr>
              <a:t>Будет тестироваться на каталогах </a:t>
            </a:r>
            <a:r>
              <a:rPr lang="en-US" altLang="en-US" sz="1600" b="1">
                <a:sym typeface="+mn-ea"/>
              </a:rPr>
              <a:t>PANSTARRS</a:t>
            </a:r>
            <a:r>
              <a:rPr lang="en-US" altLang="en-US" sz="1600">
                <a:sym typeface="+mn-ea"/>
              </a:rPr>
              <a:t> </a:t>
            </a:r>
            <a:r>
              <a:rPr lang="ru-RU" altLang="en-US" sz="1600">
                <a:sym typeface="+mn-ea"/>
              </a:rPr>
              <a:t>и </a:t>
            </a:r>
            <a:r>
              <a:rPr lang="en-US" altLang="en-US" sz="1600" b="1">
                <a:sym typeface="+mn-ea"/>
              </a:rPr>
              <a:t>4XMM</a:t>
            </a:r>
            <a:endParaRPr lang="en-US" altLang="en-US" sz="160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altLang="en-US" sz="1600">
                <a:sym typeface="+mn-ea"/>
              </a:rPr>
              <a:t>Будет сравниваться с решением модели </a:t>
            </a:r>
            <a:r>
              <a:rPr lang="en-US" altLang="en-US" sz="1600">
                <a:sym typeface="+mn-ea"/>
              </a:rPr>
              <a:t>NWAY.</a:t>
            </a:r>
            <a:endParaRPr lang="en-US" altLang="en-US" sz="1600"/>
          </a:p>
          <a:p>
            <a:endParaRPr lang="en-US" altLang="en-US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Подготовка выборки</a:t>
            </a:r>
            <a:endParaRPr lang="en-US" alt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Picture 5" descr="ОТОЖДЕСТВЛЕНИЕ_подготовка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1707515"/>
            <a:ext cx="2673985" cy="3298825"/>
          </a:xfrm>
          <a:prstGeom prst="rect">
            <a:avLst/>
          </a:prstGeom>
        </p:spPr>
      </p:pic>
      <p:pic>
        <p:nvPicPr>
          <p:cNvPr id="7" name="Picture 6" descr="ОТОЖДЕСТВЛЕНИЕ_подготовка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30" y="1707515"/>
            <a:ext cx="3117215" cy="274510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3320415" y="1022985"/>
            <a:ext cx="15240" cy="412051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205865" y="1143000"/>
            <a:ext cx="563245" cy="4552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FF0000"/>
                </a:solidFill>
              </a:rPr>
              <a:t>1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45050" y="1134745"/>
            <a:ext cx="563245" cy="4552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FF0000"/>
                </a:solidFill>
              </a:rPr>
              <a:t>2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Использование </a:t>
            </a:r>
            <a:r>
              <a:rPr lang="en-US" altLang="ru-RU">
                <a:sym typeface="+mn-ea"/>
              </a:rPr>
              <a:t>ML </a:t>
            </a:r>
            <a:r>
              <a:rPr lang="ru-RU" altLang="ru-RU">
                <a:sym typeface="+mn-ea"/>
              </a:rPr>
              <a:t>модели</a:t>
            </a:r>
            <a:endParaRPr lang="ru-RU" alt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" name="Picture 0" descr="ОТОЖДЕСТВЛЕНИЕ_модел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1654175"/>
            <a:ext cx="6734175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ru-RU" altLang="en-US"/>
              <a:t>Пишу про потоки, их позиции на астрономический сфере и другие признаки</a:t>
            </a:r>
            <a:endParaRPr lang="ru-RU" altLang="en-US"/>
          </a:p>
        </p:txBody>
      </p:sp>
      <p:pic>
        <p:nvPicPr>
          <p:cNvPr id="7" name="Picture 6" descr="признаки объекто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980565"/>
            <a:ext cx="2876550" cy="2009775"/>
          </a:xfrm>
          <a:prstGeom prst="rect">
            <a:avLst/>
          </a:prstGeom>
        </p:spPr>
      </p:pic>
      <p:pic>
        <p:nvPicPr>
          <p:cNvPr id="60" name="Google Shape;60;p14"/>
          <p:cNvPicPr preferRelativeResize="0"/>
          <p:nvPr/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s 8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Астрономические тела</a:t>
            </a:r>
            <a:endParaRPr lang="ru-RU" b="1"/>
          </a:p>
        </p:txBody>
      </p:sp>
      <p:pic>
        <p:nvPicPr>
          <p:cNvPr id="22" name="Picture 21" descr="признаки объекто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248410"/>
            <a:ext cx="6423660" cy="365887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Астрофизика изучает астрономические объекты, звезды, глактики и т.д.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Все эти объекты могут быть охарактеризованные своими признаками, такими как позиция объекта на небесной сфере, силой излучения - потоком и другими признаками.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100695" y="266636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МБ про преобразование вероятностей слайд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Метрики на реальных каталогах</a:t>
            </a:r>
            <a:endParaRPr 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" y="2444750"/>
            <a:ext cx="2159635" cy="1186180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p>
            <a:pPr marL="0" indent="0">
              <a:buNone/>
            </a:pPr>
            <a:r>
              <a:rPr lang="ru-RU" altLang="en-US" sz="1400">
                <a:solidFill>
                  <a:schemeClr val="tx1"/>
                </a:solidFill>
              </a:rPr>
              <a:t>Случайный лес</a:t>
            </a:r>
            <a:r>
              <a:rPr lang="en-US" altLang="en-US" sz="1400">
                <a:solidFill>
                  <a:schemeClr val="tx1"/>
                </a:solidFill>
              </a:rPr>
              <a:t>:</a:t>
            </a:r>
            <a:endParaRPr lang="ru-RU" altLang="en-US" sz="14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ru-RU" sz="1400">
                <a:solidFill>
                  <a:schemeClr val="tx1"/>
                </a:solidFill>
              </a:rPr>
              <a:t>ROC_AUC = </a:t>
            </a:r>
            <a:r>
              <a:rPr lang="ru-RU" altLang="en-US" sz="1400">
                <a:solidFill>
                  <a:schemeClr val="tx1"/>
                </a:solidFill>
              </a:rPr>
              <a:t>0.987</a:t>
            </a:r>
            <a:endParaRPr lang="ru-RU" altLang="en-US" sz="14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ru-RU" sz="1400">
                <a:solidFill>
                  <a:schemeClr val="tx1"/>
                </a:solidFill>
              </a:rPr>
              <a:t>Recall = 0.9 </a:t>
            </a:r>
            <a:endParaRPr lang="en-US" altLang="ru-RU" sz="14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ru-RU" sz="1400">
                <a:solidFill>
                  <a:schemeClr val="tx1"/>
                </a:solidFill>
              </a:rPr>
              <a:t>Precision = 0.968</a:t>
            </a:r>
            <a:endParaRPr lang="en-US" altLang="ru-RU" sz="140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54855" y="2407285"/>
            <a:ext cx="2261235" cy="120015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p>
            <a:pPr marL="0" indent="0">
              <a:buNone/>
            </a:pPr>
            <a:r>
              <a:rPr lang="ru-RU" sz="1555">
                <a:solidFill>
                  <a:schemeClr val="tx1"/>
                </a:solidFill>
              </a:rPr>
              <a:t>Градиентный бустинг</a:t>
            </a:r>
            <a:r>
              <a:rPr lang="en-US" altLang="ru-RU" sz="1555">
                <a:solidFill>
                  <a:schemeClr val="tx1"/>
                </a:solidFill>
              </a:rPr>
              <a:t>:</a:t>
            </a:r>
            <a:endParaRPr lang="en-US" altLang="ru-RU" sz="1555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ru-RU" sz="1400">
                <a:solidFill>
                  <a:schemeClr val="tx1"/>
                </a:solidFill>
                <a:sym typeface="+mn-ea"/>
              </a:rPr>
              <a:t>ROC_AUC = </a:t>
            </a:r>
            <a:r>
              <a:rPr lang="ru-RU" altLang="en-US" sz="1400" b="1">
                <a:solidFill>
                  <a:schemeClr val="tx1"/>
                </a:solidFill>
                <a:sym typeface="+mn-ea"/>
              </a:rPr>
              <a:t>0.9</a:t>
            </a:r>
            <a:r>
              <a:rPr lang="en-US" altLang="ru-RU" sz="1400" b="1">
                <a:solidFill>
                  <a:schemeClr val="tx1"/>
                </a:solidFill>
                <a:sym typeface="+mn-ea"/>
              </a:rPr>
              <a:t>90</a:t>
            </a:r>
            <a:endParaRPr lang="ru-RU" altLang="en-US" sz="14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ru-RU" sz="1400">
                <a:solidFill>
                  <a:schemeClr val="tx1"/>
                </a:solidFill>
                <a:sym typeface="+mn-ea"/>
              </a:rPr>
              <a:t>Recall = 0.9 </a:t>
            </a:r>
            <a:endParaRPr lang="en-US" altLang="ru-RU" sz="14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ru-RU" sz="1400">
                <a:solidFill>
                  <a:schemeClr val="tx1"/>
                </a:solidFill>
                <a:sym typeface="+mn-ea"/>
              </a:rPr>
              <a:t>Precision = </a:t>
            </a:r>
            <a:r>
              <a:rPr lang="en-US" altLang="ru-RU" sz="1400" b="1">
                <a:solidFill>
                  <a:schemeClr val="tx1"/>
                </a:solidFill>
                <a:sym typeface="+mn-ea"/>
              </a:rPr>
              <a:t>0.97</a:t>
            </a:r>
            <a:endParaRPr lang="ru-RU" sz="1555">
              <a:solidFill>
                <a:schemeClr val="tx1"/>
              </a:solidFill>
            </a:endParaRPr>
          </a:p>
        </p:txBody>
      </p:sp>
      <p:sp>
        <p:nvSpPr>
          <p:cNvPr id="7" name="Content Placeholder 3"/>
          <p:cNvSpPr>
            <a:spLocks noGrp="1"/>
          </p:cNvSpPr>
          <p:nvPr/>
        </p:nvSpPr>
        <p:spPr>
          <a:xfrm>
            <a:off x="2315210" y="3806190"/>
            <a:ext cx="2159000" cy="1124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ru-RU" sz="1400">
                <a:solidFill>
                  <a:schemeClr val="tx1"/>
                </a:solidFill>
              </a:rPr>
              <a:t>NWAY:</a:t>
            </a:r>
            <a:endParaRPr lang="en-US" altLang="ru-RU" sz="14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ru-RU" sz="1400">
                <a:solidFill>
                  <a:schemeClr val="tx1"/>
                </a:solidFill>
                <a:sym typeface="+mn-ea"/>
              </a:rPr>
              <a:t>ROC_AUC = </a:t>
            </a:r>
            <a:r>
              <a:rPr lang="ru-RU" altLang="en-US" sz="1400">
                <a:solidFill>
                  <a:schemeClr val="tx1"/>
                </a:solidFill>
                <a:sym typeface="+mn-ea"/>
              </a:rPr>
              <a:t>0.9</a:t>
            </a:r>
            <a:r>
              <a:rPr lang="en-US" altLang="ru-RU" sz="1400">
                <a:solidFill>
                  <a:schemeClr val="tx1"/>
                </a:solidFill>
                <a:sym typeface="+mn-ea"/>
              </a:rPr>
              <a:t>54</a:t>
            </a:r>
            <a:endParaRPr lang="ru-RU" altLang="en-US" sz="14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ru-RU" sz="1400">
                <a:solidFill>
                  <a:schemeClr val="tx1"/>
                </a:solidFill>
                <a:sym typeface="+mn-ea"/>
              </a:rPr>
              <a:t>Recall = 0.9 </a:t>
            </a:r>
            <a:endParaRPr lang="en-US" altLang="ru-RU" sz="1400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ru-RU" sz="1400">
                <a:solidFill>
                  <a:schemeClr val="tx1"/>
                </a:solidFill>
                <a:sym typeface="+mn-ea"/>
              </a:rPr>
              <a:t>Precision = 0.871</a:t>
            </a:r>
            <a:endParaRPr lang="en-US" altLang="ru-RU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0" y="1423670"/>
            <a:ext cx="6917690" cy="753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 sz="1800">
                <a:solidFill>
                  <a:schemeClr val="tx1"/>
                </a:solidFill>
                <a:sym typeface="+mn-ea"/>
              </a:rPr>
              <a:t>Результаты оценки точности на каталоге </a:t>
            </a:r>
            <a:r>
              <a:rPr lang="en-US" altLang="en-US" sz="1800" b="1">
                <a:solidFill>
                  <a:schemeClr val="tx1"/>
                </a:solidFill>
                <a:sym typeface="+mn-ea"/>
              </a:rPr>
              <a:t>4XMM </a:t>
            </a:r>
            <a:r>
              <a:rPr lang="ru-RU" altLang="en-US" sz="1800">
                <a:solidFill>
                  <a:schemeClr val="tx1"/>
                </a:solidFill>
                <a:sym typeface="+mn-ea"/>
              </a:rPr>
              <a:t>и </a:t>
            </a:r>
            <a:r>
              <a:rPr lang="en-US" altLang="en-US" sz="1800" b="1">
                <a:solidFill>
                  <a:schemeClr val="tx1"/>
                </a:solidFill>
                <a:sym typeface="+mn-ea"/>
              </a:rPr>
              <a:t>PanSTARRS</a:t>
            </a:r>
            <a:endParaRPr lang="ru-RU" altLang="en-US" sz="1800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ru-RU" altLang="en-US" sz="1800">
                <a:solidFill>
                  <a:schemeClr val="tx1"/>
                </a:solidFill>
                <a:sym typeface="+mn-ea"/>
              </a:rPr>
              <a:t>В качестве вспомогательного каталога использовался </a:t>
            </a:r>
            <a:r>
              <a:rPr lang="en-US" altLang="en-US" sz="1800" b="1">
                <a:solidFill>
                  <a:schemeClr val="tx1"/>
                </a:solidFill>
                <a:sym typeface="+mn-ea"/>
              </a:rPr>
              <a:t>CXC2</a:t>
            </a:r>
            <a:r>
              <a:rPr lang="en-US" altLang="en-US" sz="1800">
                <a:solidFill>
                  <a:schemeClr val="tx1"/>
                </a:solidFill>
                <a:sym typeface="+mn-ea"/>
              </a:rPr>
              <a:t>:</a:t>
            </a:r>
            <a:endParaRPr lang="en-US" altLang="en-US" sz="1800">
              <a:solidFill>
                <a:schemeClr val="tx1"/>
              </a:solidFill>
            </a:endParaRPr>
          </a:p>
          <a:p>
            <a:endParaRPr lang="en-US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Архитектура инструмента </a:t>
            </a:r>
            <a:r>
              <a:rPr lang="en-US" altLang="en-US">
                <a:sym typeface="+mn-ea"/>
              </a:rPr>
              <a:t>CosMatch </a:t>
            </a:r>
            <a:r>
              <a:rPr lang="ru-RU" altLang="en-US">
                <a:sym typeface="+mn-ea"/>
              </a:rPr>
              <a:t>задачи отождествления</a:t>
            </a:r>
            <a:endParaRPr 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Picture 9" descr="АРХИТЕКТУРА_отождествл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1997075"/>
            <a:ext cx="6599555" cy="23933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Результаты задачи отождествления</a:t>
            </a:r>
            <a:endParaRPr 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" name="Text Box 0"/>
          <p:cNvSpPr txBox="1"/>
          <p:nvPr/>
        </p:nvSpPr>
        <p:spPr>
          <a:xfrm>
            <a:off x="152400" y="1278890"/>
            <a:ext cx="6553200" cy="3528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ru-RU" altLang="en-US" sz="1800"/>
              <a:t>Разработан алгоритм решения задачи отождествления, показывающий лучшее качество, чем стандартный инструмент области </a:t>
            </a:r>
            <a:r>
              <a:rPr lang="en-US" altLang="en-US" sz="1800"/>
              <a:t>NWAY.</a:t>
            </a:r>
            <a:endParaRPr lang="en-US" altLang="en-US" sz="1800"/>
          </a:p>
          <a:p>
            <a:pPr marL="342900" indent="-342900">
              <a:buAutoNum type="arabicPeriod"/>
            </a:pPr>
            <a:endParaRPr lang="en-US" altLang="en-US" sz="1800"/>
          </a:p>
          <a:p>
            <a:pPr marL="342900" indent="-342900">
              <a:buAutoNum type="arabicPeriod"/>
            </a:pPr>
            <a:r>
              <a:rPr lang="ru-RU" altLang="en-US" sz="1800"/>
              <a:t>Реализован инструмент в открытом доступе, решающий задачу отождествления на различных комбинациях каталогов.</a:t>
            </a:r>
            <a:endParaRPr lang="ru-RU" altLang="en-US" sz="1800"/>
          </a:p>
          <a:p>
            <a:pPr marL="342900" indent="-342900">
              <a:buAutoNum type="arabicPeriod"/>
            </a:pPr>
            <a:endParaRPr lang="en-US" altLang="en-US" sz="1800"/>
          </a:p>
          <a:p>
            <a:pPr marL="0" indent="0">
              <a:buNone/>
            </a:pPr>
            <a:r>
              <a:rPr lang="en-US" altLang="ru-RU" sz="1800"/>
              <a:t>(</a:t>
            </a:r>
            <a:r>
              <a:rPr lang="ru-RU" altLang="en-US" sz="1800"/>
              <a:t>Подготовлен каталог отождествления между основными рентгеновским и оптическим набором данных -</a:t>
            </a:r>
            <a:r>
              <a:rPr lang="en-US" altLang="ru-RU" sz="1800"/>
              <a:t>  4XMM-NEWTON </a:t>
            </a:r>
            <a:r>
              <a:rPr lang="ru-RU" altLang="ru-RU" sz="1800"/>
              <a:t>и </a:t>
            </a:r>
            <a:r>
              <a:rPr lang="en-US" altLang="ru-RU" sz="1800"/>
              <a:t>PanSTARRS)</a:t>
            </a:r>
            <a:endParaRPr lang="en-US" altLang="ru-RU"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РЕШЕНИЕ ЗАДАЧИ ПОИСКА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>
                <a:sym typeface="+mn-ea"/>
              </a:rPr>
              <a:t>Краткое описание алгоритма поиска</a:t>
            </a:r>
            <a:endParaRPr lang="ru-RU" alt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953770"/>
            <a:ext cx="1932940" cy="32950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1321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300">
                <a:solidFill>
                  <a:schemeClr val="tx1"/>
                </a:solidFill>
                <a:sym typeface="+mn-ea"/>
              </a:rPr>
              <a:t>HMXB</a:t>
            </a:r>
            <a:endParaRPr lang="en-US" altLang="ru-RU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148195" y="439039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01865" y="1892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Наборы данных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7301865" y="24644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отождествления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8114665" y="1707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8114665" y="4251960"/>
            <a:ext cx="2540" cy="138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7301865" y="3035935"/>
            <a:ext cx="162560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сжатия пространства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7301865" y="3607435"/>
            <a:ext cx="1625600" cy="3860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300">
                <a:solidFill>
                  <a:schemeClr val="tx1"/>
                </a:solidFill>
                <a:sym typeface="+mn-ea"/>
              </a:rPr>
              <a:t>Алгоритмы кластеризации</a:t>
            </a:r>
            <a:endParaRPr lang="ru-RU" altLang="en-US" sz="13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>
            <a:off x="8114665" y="2279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14665" y="28505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14665" y="3422015"/>
            <a:ext cx="0" cy="185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" name="Text Box 0"/>
          <p:cNvSpPr txBox="1"/>
          <p:nvPr/>
        </p:nvSpPr>
        <p:spPr>
          <a:xfrm>
            <a:off x="152400" y="1278890"/>
            <a:ext cx="6553200" cy="181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>
                <a:solidFill>
                  <a:schemeClr val="tx1"/>
                </a:solidFill>
                <a:sym typeface="+mn-ea"/>
              </a:rPr>
              <a:t>Будет решаться методом </a:t>
            </a:r>
            <a:r>
              <a:rPr lang="ru-RU" sz="1600" b="1">
                <a:solidFill>
                  <a:schemeClr val="tx1"/>
                </a:solidFill>
                <a:sym typeface="+mn-ea"/>
              </a:rPr>
              <a:t>обучения без учителя</a:t>
            </a:r>
            <a:r>
              <a:rPr lang="ru-RU" sz="1600">
                <a:solidFill>
                  <a:schemeClr val="tx1"/>
                </a:solidFill>
                <a:sym typeface="+mn-ea"/>
              </a:rPr>
              <a:t> - сжатием пространства признаков - </a:t>
            </a:r>
            <a:r>
              <a:rPr lang="en-US" altLang="ru-RU" sz="1600" b="1">
                <a:solidFill>
                  <a:schemeClr val="tx1"/>
                </a:solidFill>
                <a:sym typeface="+mn-ea"/>
              </a:rPr>
              <a:t>TSNE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.</a:t>
            </a:r>
            <a:endParaRPr lang="en-US" altLang="ru-RU" sz="16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olidFill>
                  <a:schemeClr val="tx1"/>
                </a:solidFill>
                <a:sym typeface="+mn-ea"/>
              </a:rPr>
              <a:t>На сжатом пространстве с помощью известных представителей будет строится </a:t>
            </a:r>
            <a:r>
              <a:rPr lang="ru-RU" altLang="ru-RU" sz="1600" b="1">
                <a:solidFill>
                  <a:schemeClr val="tx1"/>
                </a:solidFill>
                <a:sym typeface="+mn-ea"/>
              </a:rPr>
              <a:t>метрика близости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, на основе которой будет строиться ранг кандидатов.</a:t>
            </a:r>
            <a:endParaRPr lang="ru-RU" altLang="ru-RU" sz="16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olidFill>
                  <a:schemeClr val="tx1"/>
                </a:solidFill>
                <a:sym typeface="+mn-ea"/>
              </a:rPr>
              <a:t>Демонстрация работы подхода будет проходить на поиске представителей </a:t>
            </a:r>
            <a:r>
              <a:rPr lang="ru-RU" altLang="ru-RU" sz="1600" b="1">
                <a:solidFill>
                  <a:schemeClr val="tx1"/>
                </a:solidFill>
                <a:sym typeface="+mn-ea"/>
              </a:rPr>
              <a:t>класс </a:t>
            </a:r>
            <a:r>
              <a:rPr lang="en-US" altLang="ru-RU" sz="1600" b="1">
                <a:solidFill>
                  <a:schemeClr val="tx1"/>
                </a:solidFill>
                <a:sym typeface="+mn-ea"/>
              </a:rPr>
              <a:t>HMXB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.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 descr="ФПЗ_поис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715" y="3147695"/>
            <a:ext cx="4744720" cy="1924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Подготовка набора данных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0650" y="4139565"/>
            <a:ext cx="3249930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В итоге получился набор из 55к объектов. Признаков получилось 5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0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, из которых 4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0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- потоки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491230" y="4139565"/>
            <a:ext cx="3305810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tx1"/>
                </a:solidFill>
                <a:sym typeface="+mn-ea"/>
              </a:rPr>
              <a:t>Для 17к объектов известны классы.</a:t>
            </a:r>
            <a:endParaRPr lang="ru-RU" sz="1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9" name="Picture 18" descr="ПОИСК_подготовка_даннф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167765"/>
            <a:ext cx="6269990" cy="26149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Применение модели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705" y="1381125"/>
            <a:ext cx="4573905" cy="3367405"/>
          </a:xfrm>
          <a:prstGeom prst="rect">
            <a:avLst/>
          </a:prstGeom>
        </p:spPr>
      </p:pic>
      <p:pic>
        <p:nvPicPr>
          <p:cNvPr id="21" name="Picture 20" descr="ПОИСК_применение_модел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" y="1157605"/>
            <a:ext cx="1585595" cy="38144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/>
              <a:t>Применение к поиску</a:t>
            </a:r>
            <a:r>
              <a:rPr lang="en-US" altLang="en-US"/>
              <a:t> HMXB</a:t>
            </a:r>
            <a:endParaRPr lang="en-US" altLang="en-US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алгоритма поиска</a:t>
            </a:r>
            <a:endParaRPr lang="ru-RU"/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Picture 3" descr="ПОИСК_архитектур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668145"/>
            <a:ext cx="6581775" cy="2776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14300" indent="0">
              <a:buNone/>
            </a:pPr>
            <a:r>
              <a:rPr lang="ru-RU" altLang="en-US"/>
              <a:t>Пишу про потоки, их позиции на астрономический сфере и другие признаки</a:t>
            </a:r>
            <a:endParaRPr lang="ru-RU" altLang="en-US"/>
          </a:p>
        </p:txBody>
      </p:sp>
      <p:pic>
        <p:nvPicPr>
          <p:cNvPr id="7" name="Picture 6" descr="признаки объекто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980565"/>
            <a:ext cx="2876550" cy="2009775"/>
          </a:xfrm>
          <a:prstGeom prst="rect">
            <a:avLst/>
          </a:prstGeom>
        </p:spPr>
      </p:pic>
      <p:pic>
        <p:nvPicPr>
          <p:cNvPr id="60" name="Google Shape;60;p14"/>
          <p:cNvPicPr preferRelativeResize="0"/>
          <p:nvPr/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s 8"/>
          <p:cNvSpPr/>
          <p:nvPr/>
        </p:nvSpPr>
        <p:spPr>
          <a:xfrm>
            <a:off x="635" y="-243840"/>
            <a:ext cx="9264650" cy="5387340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Потоки (яркость излучения)</a:t>
            </a:r>
            <a:endParaRPr lang="ru-RU" b="1"/>
          </a:p>
        </p:txBody>
      </p:sp>
      <p:pic>
        <p:nvPicPr>
          <p:cNvPr id="10" name="Picture 9" descr="ВВЕДЕНИЕ_поток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154430"/>
            <a:ext cx="5429250" cy="36195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Что из себя представляет признак потока?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Телескопы сканируют небесную сферу с помощью фильтров, и получают на выход картинку яркости объектов. Как правило у телескопов присутсвует много разных фильтров, и соотвественно картинок получается много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.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Телескопы тоже бывают разные, изучают излучение тел в разных спектральных диапазонах. Вот представленно астрономическое тело в 3х разных обзорах - ...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Как видно - картина разная.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Из таких изображений у телескопов выделаются численные характеристики яркости и помещаются в таблицу описания объектов.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100695" y="266636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s 21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Результаты</a:t>
            </a:r>
            <a:r>
              <a:rPr lang="en-US" altLang="ru-RU">
                <a:sym typeface="+mn-ea"/>
              </a:rPr>
              <a:t> </a:t>
            </a:r>
            <a:r>
              <a:rPr lang="ru-RU" altLang="ru-RU">
                <a:sym typeface="+mn-ea"/>
              </a:rPr>
              <a:t>поиска редких объектов</a:t>
            </a:r>
            <a:endParaRPr lang="ru-RU" altLang="ru-RU">
              <a:sym typeface="+mn-ea"/>
            </a:endParaRPr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Разработан подход для поиска рентгеновских объектов редких классов.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endParaRPr lang="en-US" altLang="en-US" sz="16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arenR"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Разработана архитектура инструмента для поиска различных рентгеновских объектов редких классов.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(Подготовлен каталог кандидатов в класс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HMXB,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который в дальнейшем будет изучен астрономами более подробно)</a:t>
            </a:r>
            <a:endParaRPr lang="ru-RU" altLang="en-US" sz="160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Rectangles 13"/>
          <p:cNvSpPr/>
          <p:nvPr/>
        </p:nvSpPr>
        <p:spPr>
          <a:xfrm>
            <a:off x="-128905" y="3950335"/>
            <a:ext cx="7046595" cy="173164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s 21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1153160" y="3541395"/>
            <a:ext cx="1828800" cy="362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214630" y="1327150"/>
            <a:ext cx="388810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sym typeface="+mn-ea"/>
              </a:rPr>
              <a:t>Open Source инструмент на языке python </a:t>
            </a:r>
            <a:r>
              <a:rPr lang="en-US" sz="1200" u="sng">
                <a:solidFill>
                  <a:schemeClr val="tx1"/>
                </a:solidFill>
                <a:sym typeface="+mn-ea"/>
              </a:rPr>
              <a:t>gitlab.com/Sbdjaro/astrocorrelate</a:t>
            </a:r>
            <a:endParaRPr sz="1200" u="sng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200">
                <a:solidFill>
                  <a:schemeClr val="tx1"/>
                </a:solidFill>
                <a:sym typeface="+mn-ea"/>
              </a:rPr>
              <a:t>Включает в себя модули отождествления, классификации, поиска объектов</a:t>
            </a:r>
            <a:r>
              <a:rPr lang="ru-RU" altLang="en-US" sz="1200">
                <a:solidFill>
                  <a:schemeClr val="tx1"/>
                </a:solidFill>
                <a:sym typeface="+mn-ea"/>
              </a:rPr>
              <a:t> (частично)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и другие полезные инструменты.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200">
                <a:solidFill>
                  <a:schemeClr val="tx1"/>
                </a:solidFill>
                <a:sym typeface="+mn-ea"/>
              </a:rPr>
              <a:t>Содержит стандартные алгоритмы области.</a:t>
            </a:r>
            <a:endParaRPr lang="en-US" sz="120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200">
                <a:solidFill>
                  <a:schemeClr val="tx1"/>
                </a:solidFill>
                <a:sym typeface="+mn-ea"/>
              </a:rPr>
              <a:t>Документация на Read The Docs: </a:t>
            </a:r>
            <a:r>
              <a:rPr lang="en-US" sz="1200" u="sng">
                <a:solidFill>
                  <a:schemeClr val="tx1"/>
                </a:solidFill>
                <a:sym typeface="+mn-ea"/>
              </a:rPr>
              <a:t>cosmatch.readthedocs.io</a:t>
            </a:r>
            <a:endParaRPr sz="1200" u="sng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200">
                <a:solidFill>
                  <a:schemeClr val="tx1"/>
                </a:solidFill>
                <a:sym typeface="+mn-ea"/>
              </a:rPr>
              <a:t>Доступен для установки через PyPI: </a:t>
            </a:r>
            <a:endParaRPr lang="en-US" sz="1200">
              <a:solidFill>
                <a:schemeClr val="tx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/>
                </a:solidFill>
                <a:sym typeface="+mn-ea"/>
              </a:rPr>
              <a:t>pip install cosmatch</a:t>
            </a:r>
            <a:endParaRPr lang="en-US" sz="12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altLang="en-US" sz="1200">
                <a:solidFill>
                  <a:schemeClr val="tx1"/>
                </a:solidFill>
                <a:sym typeface="+mn-ea"/>
              </a:rPr>
              <a:t>5</a:t>
            </a:r>
            <a:r>
              <a:rPr lang="en-US" sz="1200">
                <a:solidFill>
                  <a:schemeClr val="tx1"/>
                </a:solidFill>
                <a:sym typeface="+mn-ea"/>
              </a:rPr>
              <a:t>к строк на языке python включая docstrings, </a:t>
            </a:r>
            <a:r>
              <a:rPr lang="ru-RU" sz="1200">
                <a:solidFill>
                  <a:schemeClr val="tx1"/>
                </a:solidFill>
                <a:sym typeface="+mn-ea"/>
              </a:rPr>
              <a:t>тесты</a:t>
            </a:r>
            <a:r>
              <a:rPr lang="en-US" sz="1200">
                <a:solidFill>
                  <a:schemeClr val="tx1"/>
                </a:solidFill>
                <a:sym typeface="+mn-ea"/>
              </a:rPr>
              <a:t> и примеры использования.</a:t>
            </a:r>
            <a:endParaRPr lang="en-US" sz="12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>
                <a:sym typeface="+mn-ea"/>
              </a:rPr>
              <a:t>Техническая реализация</a:t>
            </a:r>
            <a:r>
              <a:rPr lang="en-US">
                <a:sym typeface="+mn-ea"/>
              </a:rPr>
              <a:t>: Пакет CosMatch</a:t>
            </a:r>
            <a:endParaRPr lang="ru-RU" altLang="en-US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" name="Content Placeholder 4" descr="icon"/>
          <p:cNvPicPr>
            <a:picLocks noChangeAspect="1"/>
          </p:cNvPicPr>
          <p:nvPr/>
        </p:nvPicPr>
        <p:blipFill>
          <a:blip r:embed="rId1">
            <a:alphaModFix amt="80000"/>
          </a:blip>
          <a:srcRect r="297"/>
          <a:stretch>
            <a:fillRect/>
          </a:stretch>
        </p:blipFill>
        <p:spPr>
          <a:xfrm>
            <a:off x="3989705" y="1102995"/>
            <a:ext cx="2849245" cy="2801620"/>
          </a:xfrm>
          <a:prstGeom prst="rect">
            <a:avLst/>
          </a:prstGeom>
          <a:effectLst>
            <a:reflection stA="45000" endPos="0" dist="50800" dir="5400000" sy="-100000" algn="bl" rotWithShape="0"/>
            <a:softEdge rad="127000"/>
          </a:effectLst>
        </p:spPr>
      </p:pic>
      <p:sp>
        <p:nvSpPr>
          <p:cNvPr id="21" name="Text Box 20"/>
          <p:cNvSpPr txBox="1"/>
          <p:nvPr/>
        </p:nvSpPr>
        <p:spPr>
          <a:xfrm>
            <a:off x="4616450" y="3931920"/>
            <a:ext cx="1695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/>
              <a:t>CosMatch</a:t>
            </a:r>
            <a:endParaRPr lang="en-US" sz="24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s 21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288290"/>
            <a:ext cx="6918325" cy="72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Итоговые результаты</a:t>
            </a:r>
            <a:endParaRPr 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143510"/>
            <a:ext cx="1932940" cy="4651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1865" y="33655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1865" y="95758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1865" y="157861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Постановка задачи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301865" y="282067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Построение решения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301865" y="344170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7301865" y="406273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Техническая реализация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114665" y="79883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112125" y="1423670"/>
            <a:ext cx="2540" cy="154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114665" y="204089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114665" y="2676525"/>
            <a:ext cx="4445" cy="144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08950" y="3281045"/>
            <a:ext cx="5715" cy="160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14665" y="3903980"/>
            <a:ext cx="0" cy="15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Text Placeholder 2"/>
          <p:cNvSpPr/>
          <p:nvPr/>
        </p:nvSpPr>
        <p:spPr>
          <a:xfrm>
            <a:off x="255905" y="1279525"/>
            <a:ext cx="6498590" cy="3741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</a:rPr>
              <a:t>Разработан подход отождествления каталогов из разных спектральных диапазонов</a:t>
            </a:r>
            <a:r>
              <a:rPr lang="en-US" altLang="ru-RU" sz="1600">
                <a:solidFill>
                  <a:schemeClr val="tx1"/>
                </a:solidFill>
              </a:rPr>
              <a:t>, </a:t>
            </a:r>
            <a:r>
              <a:rPr lang="ru-RU" altLang="ru-RU" sz="1600">
                <a:solidFill>
                  <a:schemeClr val="tx1"/>
                </a:solidFill>
              </a:rPr>
              <a:t>обгоняющий по основным метрикам качества стандартные методы рентгеновской атсрономии</a:t>
            </a:r>
            <a:r>
              <a:rPr lang="ru-RU" altLang="en-US" sz="1600">
                <a:solidFill>
                  <a:schemeClr val="tx1"/>
                </a:solidFill>
              </a:rPr>
              <a:t>.</a:t>
            </a:r>
            <a:endParaRPr lang="ru-RU" altLang="en-US" sz="16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</a:rPr>
              <a:t>Разработан подход по поиску представителей редких рентгеновских классов.</a:t>
            </a:r>
            <a:endParaRPr lang="ru-RU" altLang="en-US" sz="16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</a:rPr>
              <a:t>Подготовлен программный инструмент, способный решать задачи отождествления и поиска.</a:t>
            </a:r>
            <a:endParaRPr lang="ru-RU" altLang="en-US" sz="160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ru-RU" altLang="en-US" b="1">
                <a:solidFill>
                  <a:schemeClr val="tx1"/>
                </a:solidFill>
              </a:rPr>
              <a:t>Дополнительные результаты:</a:t>
            </a:r>
            <a:endParaRPr lang="ru-RU" altLang="en-US" b="1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</a:rPr>
              <a:t>Получен отождествленный каталог </a:t>
            </a:r>
            <a:r>
              <a:rPr lang="en-US" altLang="ru-RU" sz="1600">
                <a:solidFill>
                  <a:schemeClr val="tx1"/>
                </a:solidFill>
              </a:rPr>
              <a:t>4XMM-PanSTARRS</a:t>
            </a:r>
            <a:r>
              <a:rPr lang="ru-RU" altLang="en-US" sz="1600">
                <a:solidFill>
                  <a:schemeClr val="tx1"/>
                </a:solidFill>
              </a:rPr>
              <a:t> с качеством отождествления </a:t>
            </a:r>
            <a:r>
              <a:rPr lang="en-US" altLang="en-US" sz="1600">
                <a:solidFill>
                  <a:schemeClr val="tx1"/>
                </a:solidFill>
              </a:rPr>
              <a:t>ROC_AUC=0.99</a:t>
            </a:r>
            <a:endParaRPr lang="en-US" altLang="ru-RU" sz="16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</a:pPr>
            <a:r>
              <a:rPr lang="ru-RU" altLang="ru-RU" sz="1600">
                <a:solidFill>
                  <a:schemeClr val="tx1"/>
                </a:solidFill>
              </a:rPr>
              <a:t>Подготовлен каталог кандидатов в класс </a:t>
            </a:r>
            <a:r>
              <a:rPr lang="en-US" altLang="ru-RU" sz="1600">
                <a:solidFill>
                  <a:schemeClr val="tx1"/>
                </a:solidFill>
              </a:rPr>
              <a:t>HMXB c </a:t>
            </a:r>
            <a:r>
              <a:rPr lang="ru-RU" altLang="ru-RU" sz="1600">
                <a:solidFill>
                  <a:schemeClr val="tx1"/>
                </a:solidFill>
              </a:rPr>
              <a:t>качеством ранжирования по топ-500 объектам </a:t>
            </a:r>
            <a:r>
              <a:rPr lang="en-US" altLang="ru-RU" sz="1600">
                <a:solidFill>
                  <a:schemeClr val="tx1"/>
                </a:solidFill>
              </a:rPr>
              <a:t>ROC_AUC=...</a:t>
            </a:r>
            <a:endParaRPr lang="en-US" altLang="ru-RU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КОНЕЦ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s 0"/>
          <p:cNvSpPr/>
          <p:nvPr/>
        </p:nvSpPr>
        <p:spPr>
          <a:xfrm>
            <a:off x="-22860" y="-244475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Сжатие пространства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129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Сжатие пространства производилось двумя способами: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autoencoder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и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t-SNE.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 С помощью метрик подбирались гиперпараметры</a:t>
            </a:r>
            <a:endParaRPr lang="ru-RU" altLang="en-US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Метрики строились на качество ранжирования: выборка известных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HMXB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разделялась на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test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и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train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и на основе расстояния для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train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объектов строился ранг - а по нему метрики: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</a:pPr>
            <a:endParaRPr lang="ru-RU" alt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3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6" idx="2"/>
            <a:endCxn id="7" idx="0"/>
          </p:cNvCxnSpPr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02920" y="3086100"/>
            <a:ext cx="2628900" cy="64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chemeClr val="tx1"/>
                </a:solidFill>
              </a:rPr>
              <a:t>ROC AUC all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r>
              <a:rPr lang="en-US" altLang="ru-RU">
                <a:solidFill>
                  <a:schemeClr val="tx1"/>
                </a:solidFill>
              </a:rPr>
              <a:t>(</a:t>
            </a:r>
            <a:r>
              <a:rPr lang="ru-RU" altLang="ru-RU">
                <a:solidFill>
                  <a:schemeClr val="tx1"/>
                </a:solidFill>
              </a:rPr>
              <a:t>на всех 55к объектах</a:t>
            </a:r>
            <a:r>
              <a:rPr lang="en-US" altLang="ru-RU">
                <a:solidFill>
                  <a:schemeClr val="tx1"/>
                </a:solidFill>
              </a:rPr>
              <a:t>)</a:t>
            </a:r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710305" y="3085465"/>
            <a:ext cx="2628900" cy="6407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chemeClr val="tx1"/>
                </a:solidFill>
              </a:rPr>
              <a:t>ROC AUC known</a:t>
            </a:r>
            <a:endParaRPr lang="en-US" altLang="en-US">
              <a:solidFill>
                <a:schemeClr val="tx1"/>
              </a:solidFill>
            </a:endParaRPr>
          </a:p>
          <a:p>
            <a:pPr algn="ctr"/>
            <a:r>
              <a:rPr lang="en-US" altLang="ru-RU">
                <a:solidFill>
                  <a:schemeClr val="tx1"/>
                </a:solidFill>
              </a:rPr>
              <a:t>(</a:t>
            </a:r>
            <a:r>
              <a:rPr lang="ru-RU" altLang="ru-RU">
                <a:solidFill>
                  <a:schemeClr val="tx1"/>
                </a:solidFill>
              </a:rPr>
              <a:t>на объектах с известной разметкой (17к)</a:t>
            </a:r>
            <a:r>
              <a:rPr lang="en-US" altLang="ru-RU">
                <a:solidFill>
                  <a:schemeClr val="tx1"/>
                </a:solidFill>
              </a:rPr>
              <a:t>)</a:t>
            </a:r>
            <a:endParaRPr lang="en-US" alt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9272270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9144000" cy="628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>
                <a:sym typeface="+mn-ea"/>
              </a:rPr>
              <a:t>Эксперимент </a:t>
            </a:r>
            <a:r>
              <a:rPr lang="en-US" altLang="ru-RU">
                <a:sym typeface="+mn-ea"/>
              </a:rPr>
              <a:t>t-SNE </a:t>
            </a:r>
            <a:r>
              <a:rPr lang="ru-RU" altLang="ru-RU">
                <a:sym typeface="+mn-ea"/>
              </a:rPr>
              <a:t>при разном </a:t>
            </a:r>
            <a:r>
              <a:rPr lang="en-US" altLang="ru-RU">
                <a:sym typeface="+mn-ea"/>
              </a:rPr>
              <a:t>perplexity</a:t>
            </a:r>
            <a:endParaRPr lang="en-US" altLang="ru-RU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220470" y="3609975"/>
          <a:ext cx="6572885" cy="1369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250"/>
                <a:gridCol w="935990"/>
                <a:gridCol w="974090"/>
                <a:gridCol w="955040"/>
                <a:gridCol w="1040765"/>
                <a:gridCol w="1174750"/>
              </a:tblGrid>
              <a:tr h="4222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perplexity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157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479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1059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1706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4235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ROC AUC all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0.936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0.905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0.918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0.953</a:t>
                      </a:r>
                      <a:endParaRPr lang="en-US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0.932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38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ROC AUC known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0.910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0.846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0.860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0.916</a:t>
                      </a:r>
                      <a:endParaRPr lang="en-US" b="1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0.876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129665"/>
            <a:ext cx="2947035" cy="2277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29665"/>
            <a:ext cx="2872105" cy="2256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80" y="1129665"/>
            <a:ext cx="2902585" cy="2279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9272270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9144000" cy="628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>
                <a:sym typeface="+mn-ea"/>
              </a:rPr>
              <a:t>Эксперимент </a:t>
            </a:r>
            <a:r>
              <a:rPr lang="en-US" altLang="ru-RU">
                <a:sym typeface="+mn-ea"/>
              </a:rPr>
              <a:t>t-SNE </a:t>
            </a:r>
            <a:r>
              <a:rPr lang="en-US">
                <a:sym typeface="+mn-ea"/>
              </a:rPr>
              <a:t>c </a:t>
            </a:r>
            <a:r>
              <a:rPr lang="ru-RU">
                <a:sym typeface="+mn-ea"/>
              </a:rPr>
              <a:t>разными признаками</a:t>
            </a:r>
            <a:endParaRPr lang="ru-RU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913765" y="3409315"/>
          <a:ext cx="7687945" cy="1525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735"/>
                <a:gridCol w="1584325"/>
                <a:gridCol w="1827530"/>
                <a:gridCol w="2332355"/>
              </a:tblGrid>
              <a:tr h="6832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/>
                        <a:t>Набор признаков</a:t>
                      </a:r>
                      <a:endParaRPr lang="ru-RU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Все каталоги и потоки</a:t>
                      </a:r>
                      <a:endParaRPr lang="ru-RU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С добавлением </a:t>
                      </a:r>
                      <a:r>
                        <a:rPr lang="en-US" altLang="en-US"/>
                        <a:t>WISE</a:t>
                      </a:r>
                      <a:endParaRPr lang="en-US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/>
                        <a:t>С удалением малых каталогов</a:t>
                      </a:r>
                      <a:endParaRPr lang="ru-RU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ROC AUC all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/>
                        <a:t>0.968</a:t>
                      </a:r>
                      <a:endParaRPr lang="ru-RU" altLang="en-US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0.958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</a:t>
                      </a:r>
                      <a:r>
                        <a:rPr lang="ru-RU" altLang="en-US"/>
                        <a:t>14</a:t>
                      </a:r>
                      <a:endParaRPr lang="ru-RU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54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ROC AUC known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/>
                        <a:t>0.927</a:t>
                      </a:r>
                      <a:endParaRPr lang="ru-RU" altLang="en-US" b="1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0.922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0.8</a:t>
                      </a:r>
                      <a:r>
                        <a:rPr lang="ru-RU" altLang="en-US"/>
                        <a:t>70</a:t>
                      </a:r>
                      <a:endParaRPr lang="ru-RU" alt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9275" y="1125220"/>
            <a:ext cx="2886075" cy="22663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125220"/>
            <a:ext cx="2908300" cy="22840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0" y="1125220"/>
            <a:ext cx="2876550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Сжатие пространства</a:t>
            </a:r>
            <a:r>
              <a:rPr lang="en-US">
                <a:sym typeface="+mn-ea"/>
              </a:rPr>
              <a:t>: </a:t>
            </a:r>
            <a:r>
              <a:rPr lang="ru-RU">
                <a:sym typeface="+mn-ea"/>
              </a:rPr>
              <a:t>лучшая модель</a:t>
            </a:r>
            <a:endParaRPr lang="ru-RU"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3" idx="0"/>
          </p:cNvCxnSpPr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6" idx="2"/>
            <a:endCxn id="7" idx="0"/>
          </p:cNvCxnSpPr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1170305"/>
            <a:ext cx="5276850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8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-635" y="56515"/>
            <a:ext cx="6918325" cy="96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ym typeface="+mn-ea"/>
              </a:rPr>
              <a:t>Кластеризация и ранжирование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85" y="1152525"/>
            <a:ext cx="6487795" cy="293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Как видно из картинок 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t-SNE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,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HMXB </a:t>
            </a:r>
            <a:r>
              <a:rPr lang="ru-RU" altLang="en-US" sz="1600">
                <a:solidFill>
                  <a:schemeClr val="tx1"/>
                </a:solidFill>
                <a:sym typeface="+mn-ea"/>
              </a:rPr>
              <a:t>разбиваются на кластеры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: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Эти кластеры ищутся с помощью алгоритма </a:t>
            </a:r>
            <a:r>
              <a:rPr lang="en-US" altLang="en-US" sz="1600">
                <a:solidFill>
                  <a:schemeClr val="tx1"/>
                </a:solidFill>
                <a:sym typeface="+mn-ea"/>
              </a:rPr>
              <a:t>DBSCAN (*)</a:t>
            </a:r>
            <a:endParaRPr lang="en-US" altLang="en-US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У полученных кластеров находятся центры.</a:t>
            </a:r>
            <a:endParaRPr lang="ru-RU" altLang="en-US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ru-RU" altLang="en-US" sz="1600">
                <a:solidFill>
                  <a:schemeClr val="tx1"/>
                </a:solidFill>
                <a:sym typeface="+mn-ea"/>
              </a:rPr>
              <a:t>Ранжирование кандидатов</a:t>
            </a:r>
            <a:r>
              <a:rPr lang="en-US" altLang="ru-RU" sz="1600">
                <a:solidFill>
                  <a:schemeClr val="tx1"/>
                </a:solidFill>
                <a:sym typeface="+mn-ea"/>
              </a:rPr>
              <a:t>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по метрике дистанции к центру ближайшего кластера</a:t>
            </a:r>
            <a:endParaRPr lang="ru-RU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42240" y="4264025"/>
            <a:ext cx="6350635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148195" y="953770"/>
            <a:ext cx="1932940" cy="2637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П</a:t>
            </a:r>
            <a:r>
              <a:rPr lang="ru-RU" altLang="en-US" sz="1200">
                <a:solidFill>
                  <a:schemeClr val="tx1"/>
                </a:solidFill>
              </a:rPr>
              <a:t>остроение решения</a:t>
            </a:r>
            <a:endParaRPr lang="ru-RU" altLang="en-US" sz="1200">
              <a:solidFill>
                <a:schemeClr val="tx1"/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148195" y="140970"/>
            <a:ext cx="1932940" cy="67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Обзор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1492885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Подготовка данных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148195" y="3733800"/>
            <a:ext cx="1932940" cy="624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Результаты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7301865" y="2199640"/>
            <a:ext cx="1625600" cy="46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Сжатие пространства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01865" y="2906395"/>
            <a:ext cx="1625600" cy="46228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Кластеризация и ранжирование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-128905" y="3931920"/>
            <a:ext cx="7046595" cy="17500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75765" y="4089400"/>
            <a:ext cx="3566160" cy="9499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en-US" altLang="ru-RU" sz="1600">
                <a:solidFill>
                  <a:schemeClr val="tx1"/>
                </a:solidFill>
                <a:sym typeface="+mn-ea"/>
              </a:rPr>
              <a:t>(*) </a:t>
            </a:r>
            <a:r>
              <a:rPr lang="ru-RU" altLang="ru-RU" sz="1600">
                <a:solidFill>
                  <a:schemeClr val="tx1"/>
                </a:solidFill>
                <a:sym typeface="+mn-ea"/>
              </a:rPr>
              <a:t>Гиперпараметры модели  подбирались вручную, исходя из визуального представления кластеров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14665" y="81153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114665" y="1955165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14665" y="2661920"/>
            <a:ext cx="0" cy="244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114665" y="3591560"/>
            <a:ext cx="0" cy="142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Rectangles 8"/>
          <p:cNvSpPr/>
          <p:nvPr/>
        </p:nvSpPr>
        <p:spPr>
          <a:xfrm>
            <a:off x="-128905" y="-567055"/>
            <a:ext cx="946594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174490" y="1017905"/>
            <a:ext cx="5097780" cy="434848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marL="114300" indent="0" algn="ctr">
              <a:buNone/>
            </a:pP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311785" y="175895"/>
            <a:ext cx="8520430" cy="842010"/>
          </a:xfrm>
        </p:spPr>
        <p:txBody>
          <a:bodyPr>
            <a:normAutofit/>
          </a:bodyPr>
          <a:p>
            <a:pPr algn="ctr"/>
            <a:r>
              <a:rPr lang="ru-RU" altLang="en-US"/>
              <a:t>Визуализация кластеризации</a:t>
            </a:r>
            <a:endParaRPr lang="ru-RU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424680" y="1152525"/>
            <a:ext cx="4407535" cy="1252855"/>
          </a:xfrm>
        </p:spPr>
        <p:txBody>
          <a:bodyPr/>
          <a:p>
            <a:pPr marL="114300" indent="0">
              <a:buNone/>
            </a:pPr>
            <a:r>
              <a:rPr lang="en-US" altLang="en-US">
                <a:solidFill>
                  <a:schemeClr val="tx1"/>
                </a:solidFill>
              </a:rPr>
              <a:t>ROC_AUC </a:t>
            </a:r>
            <a:r>
              <a:rPr lang="ru-RU" altLang="en-US">
                <a:solidFill>
                  <a:schemeClr val="tx1"/>
                </a:solidFill>
              </a:rPr>
              <a:t>для кластеров</a:t>
            </a:r>
            <a:r>
              <a:rPr lang="en-US" altLang="ru-RU">
                <a:solidFill>
                  <a:schemeClr val="tx1"/>
                </a:solidFill>
              </a:rPr>
              <a:t> </a:t>
            </a:r>
            <a:r>
              <a:rPr lang="ru-RU" altLang="ru-RU">
                <a:solidFill>
                  <a:schemeClr val="tx1"/>
                </a:solidFill>
              </a:rPr>
              <a:t>для 1000 ближайших объектов с известной разметкой</a:t>
            </a:r>
            <a:r>
              <a:rPr lang="en-US" altLang="ru-RU">
                <a:solidFill>
                  <a:schemeClr val="tx1"/>
                </a:solidFill>
              </a:rPr>
              <a:t>:</a:t>
            </a:r>
            <a:endParaRPr lang="en-US" altLang="ru-RU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4477385" y="2406015"/>
          <a:ext cx="449262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727075"/>
                <a:gridCol w="869950"/>
                <a:gridCol w="1174750"/>
                <a:gridCol w="8318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Красный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Синий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Зеленый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Фиолетовый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Желтый</a:t>
                      </a:r>
                      <a:endParaRPr lang="ru-RU" altLang="en-US" sz="12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0.72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0.95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0.78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0.91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/>
                        <a:t>0.996</a:t>
                      </a:r>
                      <a:endParaRPr lang="ru-RU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 Placeholder 2"/>
          <p:cNvSpPr/>
          <p:nvPr/>
        </p:nvSpPr>
        <p:spPr>
          <a:xfrm>
            <a:off x="4424680" y="3329305"/>
            <a:ext cx="4407535" cy="1252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>
              <a:buNone/>
            </a:pPr>
            <a:r>
              <a:rPr lang="ru-RU">
                <a:solidFill>
                  <a:schemeClr val="tx1"/>
                </a:solidFill>
              </a:rPr>
              <a:t>Эти 1000 объектов для каждого кластера являются ранжированными кандидатами в класс </a:t>
            </a:r>
            <a:r>
              <a:rPr lang="en-US">
                <a:solidFill>
                  <a:schemeClr val="tx1"/>
                </a:solidFill>
              </a:rPr>
              <a:t>HMXB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1152525"/>
            <a:ext cx="3861435" cy="3790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Rectangles 10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Позиция тел на космической сфере</a:t>
            </a:r>
            <a:endParaRPr lang="ru-RU" b="1"/>
          </a:p>
        </p:txBody>
      </p:sp>
      <p:pic>
        <p:nvPicPr>
          <p:cNvPr id="10" name="Picture 9" descr="ВВЕДЕНИЕ_позиция_на_сфер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260475"/>
            <a:ext cx="5971540" cy="359283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Помимо яркости излучения необходимым элементом описания объекта являестя его позиция на космической сфере. Координаты объекта. 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100695" y="266636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311785"/>
            <a:ext cx="6791960" cy="4520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0"/>
            <a:ext cx="9265285" cy="514413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439420"/>
            <a:ext cx="7046595" cy="1457325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/>
              <a:t>Другие признаки</a:t>
            </a:r>
            <a:endParaRPr lang="ru-RU" altLang="ru-RU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5" name="Rectangles 24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/>
              <a:t>Каталоги</a:t>
            </a:r>
            <a:endParaRPr lang="ru-RU" altLang="ru-RU" b="1"/>
          </a:p>
        </p:txBody>
      </p:sp>
      <p:pic>
        <p:nvPicPr>
          <p:cNvPr id="23" name="Picture 22" descr="ВВЕДЕНИЕ_каталоги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75" y="1489710"/>
            <a:ext cx="6971665" cy="285178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Как я уже говорил, каталоги бывают разных спектральных диапазонов. Оптические, рентгеновские, инфракрасные и другие.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Признаки потоков в разных диапазонах сильно отличаются. Слабые тусклые объекты в оптическом обзоре могут быть ярчайшими источниками в рентгеновском.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100695" y="266636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Rectangles 7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b="1"/>
              <a:t>Каталоги - общие характеристики</a:t>
            </a:r>
            <a:endParaRPr lang="ru-RU" altLang="ru-RU" b="1"/>
          </a:p>
        </p:txBody>
      </p:sp>
      <p:graphicFrame>
        <p:nvGraphicFramePr>
          <p:cNvPr id="4" name="Table 3"/>
          <p:cNvGraphicFramePr/>
          <p:nvPr/>
        </p:nvGraphicFramePr>
        <p:xfrm>
          <a:off x="651510" y="1805940"/>
          <a:ext cx="5614035" cy="229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740"/>
                <a:gridCol w="1452880"/>
                <a:gridCol w="1302385"/>
                <a:gridCol w="1256030"/>
              </a:tblGrid>
              <a:tr h="74295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Диапазон</a:t>
                      </a:r>
                      <a:endParaRPr lang="ru-RU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Характерный размер</a:t>
                      </a:r>
                      <a:endParaRPr lang="ru-RU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Точность локализации</a:t>
                      </a:r>
                      <a:endParaRPr lang="ru-RU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Представители</a:t>
                      </a:r>
                      <a:endParaRPr lang="ru-RU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Оптический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rgbClr val="C00000"/>
                          </a:solidFill>
                        </a:rPr>
                        <a:t>1-3 млрд</a:t>
                      </a:r>
                      <a:r>
                        <a:rPr lang="ru-RU" altLang="en-US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ru-RU" altLang="en-US"/>
                        <a:t>источников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~0.1</a:t>
                      </a:r>
                      <a:r>
                        <a:rPr lang="ru-RU" altLang="en-US"/>
                        <a:t> угловая секунда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GAIA</a:t>
                      </a:r>
                      <a:endParaRPr lang="en-US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Рентгеновский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300-600 тыс. источников 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~</a:t>
                      </a:r>
                      <a:r>
                        <a:rPr lang="ru-RU" altLang="en-US" sz="1400">
                          <a:solidFill>
                            <a:srgbClr val="C00000"/>
                          </a:solidFill>
                          <a:sym typeface="+mn-ea"/>
                        </a:rPr>
                        <a:t>1-5</a:t>
                      </a:r>
                      <a:r>
                        <a:rPr lang="ru-RU" altLang="en-US" sz="1400">
                          <a:sym typeface="+mn-ea"/>
                        </a:rPr>
                        <a:t> угловых секунд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XMM-NEWTON</a:t>
                      </a:r>
                      <a:endParaRPr lang="en-US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Инфракрасный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~ 1 </a:t>
                      </a:r>
                      <a:r>
                        <a:rPr lang="ru-RU" altLang="en-US"/>
                        <a:t>млрд ичтосников</a:t>
                      </a:r>
                      <a:endParaRPr lang="ru-RU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~0.1</a:t>
                      </a:r>
                      <a:r>
                        <a:rPr lang="ru-RU" altLang="en-US" sz="1400">
                          <a:sym typeface="+mn-ea"/>
                        </a:rPr>
                        <a:t> угловая секунда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WISE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9740900" y="-374015"/>
            <a:ext cx="3727450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Вот основные характеристики каталогов из разных спектральных диапазонов. 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Видно, что оптические да и инфракрасные каталоги отличаются своей массивностью. Огромное количество объектов.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Рентгеновский же обзор отличаеется низкой точностью локализации. Ошибка определения координат у объектов сильно больше. На следующем слайде подробнее про ошибку.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8100695" y="266636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3" name="Rectangles 22"/>
          <p:cNvSpPr/>
          <p:nvPr/>
        </p:nvSpPr>
        <p:spPr>
          <a:xfrm>
            <a:off x="0" y="-243840"/>
            <a:ext cx="9265285" cy="5387975"/>
          </a:xfrm>
          <a:prstGeom prst="rect">
            <a:avLst/>
          </a:prstGeom>
          <a:solidFill>
            <a:srgbClr val="CBD7BF"/>
          </a:solidFill>
          <a:ln>
            <a:solidFill>
              <a:srgbClr val="CBD7B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Астрономические тела и способы их изучения</a:t>
            </a:r>
            <a:endParaRPr lang="ru-RU" altLang="en-US"/>
          </a:p>
        </p:txBody>
      </p:sp>
      <p:sp>
        <p:nvSpPr>
          <p:cNvPr id="12" name="Rectangles 11"/>
          <p:cNvSpPr/>
          <p:nvPr/>
        </p:nvSpPr>
        <p:spPr>
          <a:xfrm>
            <a:off x="6917690" y="-86995"/>
            <a:ext cx="2324735" cy="53555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Rectangles 12"/>
          <p:cNvSpPr/>
          <p:nvPr/>
        </p:nvSpPr>
        <p:spPr>
          <a:xfrm>
            <a:off x="7148195" y="440690"/>
            <a:ext cx="1932940" cy="34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ru-RU" altLang="en-US">
                <a:solidFill>
                  <a:schemeClr val="tx1"/>
                </a:solidFill>
              </a:rPr>
              <a:t>Введение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301865" y="789305"/>
            <a:ext cx="1625600" cy="793750"/>
          </a:xfrm>
          <a:prstGeom prst="rect">
            <a:avLst/>
          </a:prstGeom>
          <a:solidFill>
            <a:srgbClr val="88D260"/>
          </a:solidFill>
          <a:ln>
            <a:solidFill>
              <a:schemeClr val="tx1"/>
            </a:solidFill>
          </a:ln>
          <a:effectLst>
            <a:glow rad="228600">
              <a:srgbClr val="88D260">
                <a:alpha val="4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Рентгеновское небо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301865" y="187261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Редкие объекты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7301865" y="2955925"/>
            <a:ext cx="1625600" cy="7937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Наборы данных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07680" y="158305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7148195" y="4103370"/>
            <a:ext cx="1932940" cy="670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Актуальность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2"/>
            <a:endCxn id="19" idx="0"/>
          </p:cNvCxnSpPr>
          <p:nvPr/>
        </p:nvCxnSpPr>
        <p:spPr>
          <a:xfrm>
            <a:off x="8114665" y="3875405"/>
            <a:ext cx="0" cy="227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-128905" y="-567055"/>
            <a:ext cx="7046595" cy="1584960"/>
          </a:xfrm>
          <a:prstGeom prst="rect">
            <a:avLst/>
          </a:prstGeom>
          <a:solidFill>
            <a:schemeClr val="tx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Google Shape;61;p14"/>
          <p:cNvSpPr txBox="1"/>
          <p:nvPr/>
        </p:nvSpPr>
        <p:spPr>
          <a:xfrm>
            <a:off x="-635" y="288290"/>
            <a:ext cx="6918325" cy="7296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fontScale="7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b="1">
                <a:sym typeface="+mn-ea"/>
              </a:rPr>
              <a:t>Особенность локализации рентгеновских каталогов</a:t>
            </a:r>
            <a:endParaRPr lang="ru-RU" altLang="ru-RU" b="1"/>
          </a:p>
        </p:txBody>
      </p:sp>
      <p:pic>
        <p:nvPicPr>
          <p:cNvPr id="18" name="Picture 17" descr="ВВЕДЕНИЕ_ошибка_рентген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1089025"/>
            <a:ext cx="3861435" cy="397319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0900" y="-374015"/>
            <a:ext cx="4084955" cy="57842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>
                <a:solidFill>
                  <a:schemeClr val="tx1"/>
                </a:solidFill>
              </a:rPr>
              <a:t>Тут представлено три изображения космической области из трех диапазонов. Как видимо инфракрасный и оптичнеский обзор хорошо согласуются. Достаточно лагко увидить соответсвия между обьектами - найти отождествления.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С рентгеновким же обзором картина совсем другая. Абсолютно не ясно, какое из тел оптического или инфракрасного обзора так ярко излучает в рентгене.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Собственно это и есть показатель выской позиыионной ошибки рентгеновского диапазона. Фактическое положение обьекта, излучающего ренгено может сильно варьироваться.</a:t>
            </a:r>
            <a:endParaRPr lang="ru-RU" altLang="en-US">
              <a:solidFill>
                <a:schemeClr val="tx1"/>
              </a:solidFill>
            </a:endParaRPr>
          </a:p>
          <a:p>
            <a:pPr algn="ctr"/>
            <a:endParaRPr lang="ru-RU" altLang="en-US">
              <a:solidFill>
                <a:schemeClr val="tx1"/>
              </a:solidFill>
            </a:endParaRPr>
          </a:p>
          <a:p>
            <a:pPr algn="ctr"/>
            <a:r>
              <a:rPr lang="ru-RU" altLang="en-US">
                <a:solidFill>
                  <a:schemeClr val="tx1"/>
                </a:solidFill>
              </a:rPr>
              <a:t>Собственно первая из задач, решаемая мной состояла в том, чтобы найти отождествения между рентгеновским и оптическим каталогом. То есть понять, в частности, какое из тел так ярко светит.</a:t>
            </a:r>
            <a:endParaRPr lang="ru-RU" altLang="en-US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100695" y="2666365"/>
            <a:ext cx="6985" cy="282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17940</Words>
  <Application>WPS Presentation</Application>
  <PresentationFormat/>
  <Paragraphs>1004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Arial</vt:lpstr>
      <vt:lpstr>SimSun</vt:lpstr>
      <vt:lpstr>Wingdings</vt:lpstr>
      <vt:lpstr>Arial</vt:lpstr>
      <vt:lpstr>Lora SemiBold</vt:lpstr>
      <vt:lpstr>Microsoft YaHei</vt:lpstr>
      <vt:lpstr>Arial Unicode MS</vt:lpstr>
      <vt:lpstr>Wingdings</vt:lpstr>
      <vt:lpstr>Simple Light</vt:lpstr>
      <vt:lpstr>CosMatch: Инструмент для отождествления и поиска астрономических объектов с использованием машинного обучения</vt:lpstr>
      <vt:lpstr>PowerPoint 演示文稿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Астрономические тела и способы их изучения</vt:lpstr>
      <vt:lpstr>PowerPoint 演示文稿</vt:lpstr>
      <vt:lpstr>Астрономические тела и способы их изучения</vt:lpstr>
      <vt:lpstr>Различные редкие классы</vt:lpstr>
      <vt:lpstr>Формальная постановка задачи поиска объектов редких классов</vt:lpstr>
      <vt:lpstr>Две задачи</vt:lpstr>
      <vt:lpstr>Актуальность</vt:lpstr>
      <vt:lpstr>Постановка задачи</vt:lpstr>
      <vt:lpstr>ОБЗОР НАЧИНАЕТСЯ!</vt:lpstr>
      <vt:lpstr>Обзор наборов данных </vt:lpstr>
      <vt:lpstr>Обзор представителей редких классов - HMXB </vt:lpstr>
      <vt:lpstr>Существующие алгоритмы отождествления</vt:lpstr>
      <vt:lpstr>Обзор существующих алгоритмов отождествления</vt:lpstr>
      <vt:lpstr>Алгоритмы сжатия пространства</vt:lpstr>
      <vt:lpstr>Обзор алгоритмов кластеризации</vt:lpstr>
      <vt:lpstr>Выводы из обзора</vt:lpstr>
      <vt:lpstr>PowerPoint 演示文稿</vt:lpstr>
      <vt:lpstr>Подготовка выборки</vt:lpstr>
      <vt:lpstr>Подготовка выборки</vt:lpstr>
      <vt:lpstr>Обучение модели</vt:lpstr>
      <vt:lpstr>PowerPoint 演示文稿</vt:lpstr>
      <vt:lpstr>Использование ML модели</vt:lpstr>
      <vt:lpstr>Метрики на известных каталогах</vt:lpstr>
      <vt:lpstr>Архитектура инструмента CosMatch задачи отождествления</vt:lpstr>
      <vt:lpstr>PowerPoint 演示文稿</vt:lpstr>
      <vt:lpstr>Результаты задачи отождествления</vt:lpstr>
      <vt:lpstr>Подготовка набора данных</vt:lpstr>
      <vt:lpstr>Подготовка набора данных</vt:lpstr>
      <vt:lpstr>Применение модели</vt:lpstr>
      <vt:lpstr>Применение к поиску HMXB</vt:lpstr>
      <vt:lpstr>Результаты поиска редких объектов</vt:lpstr>
      <vt:lpstr>Техническая реализация: Пакет CosMatch</vt:lpstr>
      <vt:lpstr>Техническая реализация: Пакет CosMatch</vt:lpstr>
      <vt:lpstr>PowerPoint 演示文稿</vt:lpstr>
      <vt:lpstr>Сжатие пространства</vt:lpstr>
      <vt:lpstr>Эксперимент t-SNE при разном perplexity</vt:lpstr>
      <vt:lpstr>Эксперимент t-SNE c разными признаками</vt:lpstr>
      <vt:lpstr>Сжатие пространства: лучшая модель</vt:lpstr>
      <vt:lpstr>Кластеризация и ранжирование</vt:lpstr>
      <vt:lpstr>Визуализация кластеризации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CosMatch: Инструмент для отождествления и поиска астрономических объектов с использованием машинного обучения</dc:title>
  <dc:creator/>
  <cp:lastModifiedBy>kirte</cp:lastModifiedBy>
  <cp:revision>88</cp:revision>
  <dcterms:created xsi:type="dcterms:W3CDTF">2024-03-23T16:24:00Z</dcterms:created>
  <dcterms:modified xsi:type="dcterms:W3CDTF">2024-04-14T07:33:56Z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24B45FA1D62E4874BB66452201DAFCAA_13</vt:lpwstr>
  </property>
  <property fmtid="{D5CDD505-2E9C-101B-9397-08002B2CF9AE}" pid="3" name="KSOProductBuildVer">
    <vt:lpwstr>1033-12.2.0.13472</vt:lpwstr>
  </property>
</Properties>
</file>